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4" r:id="rId3"/>
    <p:sldId id="258" r:id="rId4"/>
    <p:sldId id="275" r:id="rId5"/>
    <p:sldId id="276" r:id="rId6"/>
    <p:sldId id="279" r:id="rId7"/>
    <p:sldId id="263" r:id="rId8"/>
    <p:sldId id="262" r:id="rId9"/>
    <p:sldId id="259" r:id="rId10"/>
    <p:sldId id="260" r:id="rId11"/>
    <p:sldId id="261" r:id="rId12"/>
    <p:sldId id="271" r:id="rId13"/>
    <p:sldId id="264" r:id="rId14"/>
    <p:sldId id="277" r:id="rId15"/>
    <p:sldId id="278" r:id="rId16"/>
    <p:sldId id="265" r:id="rId17"/>
    <p:sldId id="280" r:id="rId18"/>
    <p:sldId id="272" r:id="rId1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F559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6" y="-1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Overlap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G%20disclose%20during%20selection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K%20regret%20disclosure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I%20Exp%20discrimination%20during%20selection.xlsx" TargetMode="External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L%20Exp%20discrimination%20in%20Employment.xlsx" TargetMode="External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G%20BB%20BI%20BK%20BL.xlsx" TargetMode="External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G%20BB%20BI%20BK%20BL.xlsx" TargetMode="External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G%20BB%20BI%20BK%20BL.xlsx" TargetMode="External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G%20BB%20BI%20BK%20BL.xlsx" TargetMode="External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CE%20Bullet%20points.xlsx" TargetMode="External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Overlap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Overlaps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Overlaps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Overlaps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Overlaps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B%20disable%20from%20applying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BD%20lack%20of%20confidence%20to%20apply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AchieveAbility\Commission\DA%20understand%20neurodiversity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Dyslexia</a:t>
            </a:r>
          </a:p>
        </c:rich>
      </c:tx>
      <c:layout>
        <c:manualLayout>
          <c:xMode val="edge"/>
          <c:yMode val="edge"/>
          <c:x val="0.470886188398556"/>
          <c:y val="0.084392057218144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'[Overlaps.xlsx]Overlaps 2'!$C$14</c:f>
              <c:strCache>
                <c:ptCount val="1"/>
                <c:pt idx="0">
                  <c:v>Dyslexia</c:v>
                </c:pt>
              </c:strCache>
            </c:strRef>
          </c:tx>
          <c:dPt>
            <c:idx val="0"/>
            <c:bubble3D val="0"/>
            <c:spPr>
              <a:solidFill>
                <a:srgbClr val="2F5597">
                  <a:alpha val="99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'[Overlaps.xlsx]Overlaps 2'!$B$15:$B$17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'[Overlaps.xlsx]Overlaps 2'!$C$15:$C$17</c:f>
              <c:numCache>
                <c:formatCode>General</c:formatCode>
                <c:ptCount val="3"/>
                <c:pt idx="0">
                  <c:v>47.70114942528737</c:v>
                </c:pt>
                <c:pt idx="1">
                  <c:v>33.9080459770115</c:v>
                </c:pt>
                <c:pt idx="2">
                  <c:v>18.3908045977011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304182509505703"/>
          <c:y val="0.358471074380165"/>
          <c:w val="0.333333333333333"/>
          <c:h val="0.6260330578512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Disclose during selection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-0.344635852805474"/>
                  <c:y val="-0.0594433775046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167695291836"/>
                      <c:h val="0.1884146341463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'[BG disclose during selection.xlsx]Sheet1'!$C$44:$C$47</c:f>
              <c:strCache>
                <c:ptCount val="4"/>
                <c:pt idx="0">
                  <c:v>always</c:v>
                </c:pt>
                <c:pt idx="1">
                  <c:v>usually</c:v>
                </c:pt>
                <c:pt idx="2">
                  <c:v>Sometimes</c:v>
                </c:pt>
                <c:pt idx="3">
                  <c:v>No</c:v>
                </c:pt>
              </c:strCache>
            </c:strRef>
          </c:cat>
          <c:val>
            <c:numRef>
              <c:f>'[BG disclose during selection.xlsx]Sheet1'!$D$44:$D$47</c:f>
              <c:numCache>
                <c:formatCode>0.0_ </c:formatCode>
                <c:ptCount val="4"/>
                <c:pt idx="0">
                  <c:v>97.0</c:v>
                </c:pt>
                <c:pt idx="1">
                  <c:v>77.0</c:v>
                </c:pt>
                <c:pt idx="2">
                  <c:v>145.0</c:v>
                </c:pt>
                <c:pt idx="3">
                  <c:v>175.0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Regret Disclosure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0918114143920596"/>
                  <c:y val="-0.04971800927116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488006617039"/>
                      <c:h val="0.2618644067796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'[BK regret disclosure.xlsx]Sheet1'!$A$9:$A$11</c:f>
              <c:strCache>
                <c:ptCount val="3"/>
                <c:pt idx="0">
                  <c:v>Yes</c:v>
                </c:pt>
                <c:pt idx="1">
                  <c:v>Sometimes</c:v>
                </c:pt>
                <c:pt idx="2">
                  <c:v>No</c:v>
                </c:pt>
              </c:strCache>
            </c:strRef>
          </c:cat>
          <c:val>
            <c:numRef>
              <c:f>'[BK regret disclosure.xlsx]Sheet1'!$B$9:$B$11</c:f>
              <c:numCache>
                <c:formatCode>0.0_ </c:formatCode>
                <c:ptCount val="3"/>
                <c:pt idx="0">
                  <c:v>25.9109311740891</c:v>
                </c:pt>
                <c:pt idx="1">
                  <c:v>32.1862348178138</c:v>
                </c:pt>
                <c:pt idx="2">
                  <c:v>41.90283400809719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Experienced discrimination during selection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839506172839506"/>
                  <c:y val="-0.03289788323057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551440329218"/>
                      <c:h val="0.284705159705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'[BI Exp discrimination during selection.xlsx]Sheet1'!$A$23:$A$25</c:f>
              <c:strCache>
                <c:ptCount val="3"/>
                <c:pt idx="0">
                  <c:v>Yes</c:v>
                </c:pt>
                <c:pt idx="1">
                  <c:v>Sometimes</c:v>
                </c:pt>
                <c:pt idx="2">
                  <c:v>No</c:v>
                </c:pt>
              </c:strCache>
            </c:strRef>
          </c:cat>
          <c:val>
            <c:numRef>
              <c:f>'[BI Exp discrimination during selection.xlsx]Sheet1'!$B$23:$B$25</c:f>
              <c:numCache>
                <c:formatCode>0.0_ </c:formatCode>
                <c:ptCount val="3"/>
                <c:pt idx="0">
                  <c:v>27.73279352226718</c:v>
                </c:pt>
                <c:pt idx="1">
                  <c:v>24.4939271255061</c:v>
                </c:pt>
                <c:pt idx="2">
                  <c:v>47.7732793522267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Experienced discrimination in work</a:t>
            </a:r>
          </a:p>
        </c:rich>
      </c:tx>
      <c:layout>
        <c:manualLayout>
          <c:xMode val="edge"/>
          <c:yMode val="edge"/>
          <c:x val="0.127894327894328"/>
          <c:y val="0.028805422197119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0.199068698597001"/>
                  <c:y val="-0.102635575996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904208998549"/>
                      <c:h val="0.2021810250817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'[BL Exp discrimination in Employment.xlsx]Sheet1'!$B$37:$B$39</c:f>
              <c:strCache>
                <c:ptCount val="3"/>
                <c:pt idx="0">
                  <c:v>Yes</c:v>
                </c:pt>
                <c:pt idx="1">
                  <c:v>Sometimes</c:v>
                </c:pt>
                <c:pt idx="2">
                  <c:v>No</c:v>
                </c:pt>
              </c:strCache>
            </c:strRef>
          </c:cat>
          <c:val>
            <c:numRef>
              <c:f>'[BL Exp discrimination in Employment.xlsx]Sheet1'!$C$37:$C$39</c:f>
              <c:numCache>
                <c:formatCode>0.0_ </c:formatCode>
                <c:ptCount val="3"/>
                <c:pt idx="0">
                  <c:v>44.1295546558704</c:v>
                </c:pt>
                <c:pt idx="1">
                  <c:v>25.1012145748988</c:v>
                </c:pt>
                <c:pt idx="2">
                  <c:v>30.7692307692308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Arial" panose="020B0604020202020204" pitchFamily="34" charset="0"/>
              </a:rPr>
              <a:t>Do you feel that selection processes are fair and provide equal opportunities?</a:t>
            </a:r>
          </a:p>
        </c:rich>
      </c:tx>
      <c:layout>
        <c:manualLayout>
          <c:xMode val="edge"/>
          <c:yMode val="edge"/>
          <c:x val="0.145"/>
          <c:y val="0.006944444444444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path path="circle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225908660706954"/>
                  <c:y val="-0.00163571472538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52909136208572"/>
                  <c:y val="0.090409053600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2569504403385"/>
                      <c:h val="0.1677825915714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144768081044628"/>
                  <c:y val="0.0270574188248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62238686849591"/>
                  <c:y val="0.03355036249270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'[BG BB BI BK BL.xlsx]Sheet1'!$A$69:$A$72</c:f>
              <c:strCache>
                <c:ptCount val="4"/>
                <c:pt idx="0">
                  <c:v>No</c:v>
                </c:pt>
                <c:pt idx="1">
                  <c:v>Sometimes</c:v>
                </c:pt>
                <c:pt idx="2">
                  <c:v>Usually</c:v>
                </c:pt>
                <c:pt idx="3">
                  <c:v>Always</c:v>
                </c:pt>
              </c:strCache>
            </c:strRef>
          </c:cat>
          <c:val>
            <c:numRef>
              <c:f>'[BG BB BI BK BL.xlsx]Sheet1'!$B$69:$B$72</c:f>
              <c:numCache>
                <c:formatCode>General</c:formatCode>
                <c:ptCount val="4"/>
                <c:pt idx="0">
                  <c:v>47.0</c:v>
                </c:pt>
                <c:pt idx="1">
                  <c:v>41.0</c:v>
                </c:pt>
                <c:pt idx="2">
                  <c:v>12.0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Arial" panose="020B0604020202020204" pitchFamily="34" charset="0"/>
              </a:rPr>
              <a:t>Do you feel able to demonstrate your skills in the selection process?</a:t>
            </a:r>
          </a:p>
        </c:rich>
      </c:tx>
      <c:layout>
        <c:manualLayout>
          <c:xMode val="edge"/>
          <c:yMode val="edge"/>
          <c:x val="0.129097222222222"/>
          <c:y val="0.006944444444444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path path="circle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31844660194175"/>
                  <c:y val="-0.03051296727770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650485436893"/>
                      <c:h val="0.1677495569994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389118122977347"/>
                  <c:y val="0.01031001837632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'[BG BB BI BK BL.xlsx]Sheet1'!$A$74:$A$77</c:f>
              <c:strCache>
                <c:ptCount val="4"/>
                <c:pt idx="0">
                  <c:v>No</c:v>
                </c:pt>
                <c:pt idx="1">
                  <c:v>Sometimes</c:v>
                </c:pt>
                <c:pt idx="2">
                  <c:v>Usually</c:v>
                </c:pt>
                <c:pt idx="3">
                  <c:v>Always</c:v>
                </c:pt>
              </c:strCache>
            </c:strRef>
          </c:cat>
          <c:val>
            <c:numRef>
              <c:f>'[BG BB BI BK BL.xlsx]Sheet1'!$B$74:$B$77</c:f>
              <c:numCache>
                <c:formatCode>General</c:formatCode>
                <c:ptCount val="4"/>
                <c:pt idx="0">
                  <c:v>39.0</c:v>
                </c:pt>
                <c:pt idx="1">
                  <c:v>43.0</c:v>
                </c:pt>
                <c:pt idx="2">
                  <c:v>16.0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Feel disabled by psychometric tests</a:t>
            </a:r>
          </a:p>
        </c:rich>
      </c:tx>
      <c:layout>
        <c:manualLayout>
          <c:xMode val="edge"/>
          <c:yMode val="edge"/>
          <c:x val="0.0860832137733142"/>
          <c:y val="0.005906674542232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0116231964554306"/>
                  <c:y val="-0.0818986165570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0271239593482"/>
                  <c:y val="-0.0788112374205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94497335548596"/>
                  <c:y val="0.0586023712706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388888888889"/>
                      <c:h val="0.16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661677415595056"/>
                  <c:y val="0.0355151959361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'[BG BB BI BK BL.xlsx]Sheet1'!$H$2:$H$5</c:f>
              <c:strCache>
                <c:ptCount val="4"/>
                <c:pt idx="0">
                  <c:v>always</c:v>
                </c:pt>
                <c:pt idx="1">
                  <c:v>usually</c:v>
                </c:pt>
                <c:pt idx="2">
                  <c:v>Sometimes</c:v>
                </c:pt>
                <c:pt idx="3">
                  <c:v>No</c:v>
                </c:pt>
              </c:strCache>
            </c:strRef>
          </c:cat>
          <c:val>
            <c:numRef>
              <c:f>'[BG BB BI BK BL.xlsx]Sheet1'!$I$2:$I$5</c:f>
              <c:numCache>
                <c:formatCode>0.0_ </c:formatCode>
                <c:ptCount val="4"/>
                <c:pt idx="0">
                  <c:v>116.0</c:v>
                </c:pt>
                <c:pt idx="1">
                  <c:v>55.0</c:v>
                </c:pt>
                <c:pt idx="2">
                  <c:v>78.0</c:v>
                </c:pt>
                <c:pt idx="3">
                  <c:v>62.0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/>
              <a:t>Are employers happy to make reasonable adjustments during the selection process?</a:t>
            </a:r>
          </a:p>
          <a:p>
            <a:pPr defTabSz="914400"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>
        <c:manualLayout>
          <c:xMode val="edge"/>
          <c:yMode val="edge"/>
          <c:x val="0.142090107334891"/>
          <c:y val="0.0060253062864028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0284541659697865"/>
                  <c:y val="-0.0364277196246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7661653786726"/>
                  <c:y val="-0.0399588589369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773399014778"/>
                      <c:h val="0.2503386616093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719995039637463"/>
                  <c:y val="0.0832789614067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50274480926345"/>
                  <c:y val="0.01055573471927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'[BG BB BI BK BL.xlsx]Sheet1'!$A$59:$A$62</c:f>
              <c:strCache>
                <c:ptCount val="4"/>
                <c:pt idx="0">
                  <c:v>No</c:v>
                </c:pt>
                <c:pt idx="1">
                  <c:v>Sometimes</c:v>
                </c:pt>
                <c:pt idx="2">
                  <c:v>Usually</c:v>
                </c:pt>
                <c:pt idx="3">
                  <c:v>Always</c:v>
                </c:pt>
              </c:strCache>
            </c:strRef>
          </c:cat>
          <c:val>
            <c:numRef>
              <c:f>'[BG BB BI BK BL.xlsx]Sheet1'!$B$59:$B$62</c:f>
              <c:numCache>
                <c:formatCode>General</c:formatCode>
                <c:ptCount val="4"/>
                <c:pt idx="0">
                  <c:v>36.0</c:v>
                </c:pt>
                <c:pt idx="1">
                  <c:v>45.0</c:v>
                </c:pt>
                <c:pt idx="2">
                  <c:v>17.0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</a:t>
            </a:r>
            <a:r>
              <a:rPr lang="en-US" sz="1600" b="1"/>
              <a:t> Preferring bullet points increases with increased neurodivergence</a:t>
            </a:r>
          </a:p>
        </c:rich>
      </c:tx>
      <c:layout>
        <c:manualLayout>
          <c:xMode val="edge"/>
          <c:yMode val="edge"/>
          <c:x val="0.10875"/>
          <c:y val="0.024305555555555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3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pct7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cat>
            <c:strRef>
              <c:f>'[CE Bullet points.xlsx]Sheet1'!$C$31:$E$31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'[CE Bullet points.xlsx]Sheet1'!$C$32:$E$32</c:f>
              <c:numCache>
                <c:formatCode>General</c:formatCode>
                <c:ptCount val="3"/>
                <c:pt idx="0">
                  <c:v>77.7327935222672</c:v>
                </c:pt>
                <c:pt idx="1">
                  <c:v>80.5970149253731</c:v>
                </c:pt>
                <c:pt idx="2">
                  <c:v>92.7272727272727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7680344"/>
        <c:axId val="2097678312"/>
      </c:barChart>
      <c:catAx>
        <c:axId val="2097680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678312"/>
        <c:crosses val="autoZero"/>
        <c:auto val="1"/>
        <c:lblAlgn val="ctr"/>
        <c:lblOffset val="100"/>
        <c:noMultiLvlLbl val="0"/>
      </c:catAx>
      <c:valAx>
        <c:axId val="2097678312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68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935149564262"/>
          <c:y val="0.042979942693409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45049854753867"/>
          <c:y val="0.0700214899713467"/>
          <c:w val="0.911313496113685"/>
          <c:h val="0.705551575931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[Overlaps.xlsx]Dyslexic!$B$6</c:f>
              <c:strCache>
                <c:ptCount val="1"/>
                <c:pt idx="0">
                  <c:v>Dyslexic % overlap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cat>
            <c:strRef>
              <c:f>[Overlaps.xlsx]Dyslexic!$C$5:$I$5</c:f>
              <c:strCache>
                <c:ptCount val="7"/>
                <c:pt idx="0">
                  <c:v>Dyspraxic</c:v>
                </c:pt>
                <c:pt idx="1">
                  <c:v>Dyscalculic</c:v>
                </c:pt>
                <c:pt idx="2">
                  <c:v>autistic</c:v>
                </c:pt>
                <c:pt idx="3">
                  <c:v>AD(H)D</c:v>
                </c:pt>
                <c:pt idx="4">
                  <c:v>Dysgraphic</c:v>
                </c:pt>
                <c:pt idx="5">
                  <c:v>OCD</c:v>
                </c:pt>
                <c:pt idx="6">
                  <c:v>Tourettes</c:v>
                </c:pt>
              </c:strCache>
            </c:strRef>
          </c:cat>
          <c:val>
            <c:numRef>
              <c:f>[Overlaps.xlsx]Dyslexic!$C$6:$I$6</c:f>
              <c:numCache>
                <c:formatCode>0.0_ </c:formatCode>
                <c:ptCount val="7"/>
                <c:pt idx="0">
                  <c:v>37.06896551724139</c:v>
                </c:pt>
                <c:pt idx="1">
                  <c:v>11.2068965517241</c:v>
                </c:pt>
                <c:pt idx="2">
                  <c:v>8.04597701149425</c:v>
                </c:pt>
                <c:pt idx="3">
                  <c:v>8.04597701149425</c:v>
                </c:pt>
                <c:pt idx="4">
                  <c:v>5.74712643678161</c:v>
                </c:pt>
                <c:pt idx="5">
                  <c:v>3.735632183908047</c:v>
                </c:pt>
                <c:pt idx="6">
                  <c:v>0.574712643678161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6982200"/>
        <c:axId val="2116532856"/>
      </c:barChart>
      <c:catAx>
        <c:axId val="2066982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532856"/>
        <c:crosses val="autoZero"/>
        <c:auto val="1"/>
        <c:lblAlgn val="ctr"/>
        <c:lblOffset val="100"/>
        <c:noMultiLvlLbl val="0"/>
      </c:catAx>
      <c:valAx>
        <c:axId val="2116532856"/>
        <c:scaling>
          <c:orientation val="minMax"/>
          <c:max val="3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982200"/>
        <c:crosses val="autoZero"/>
        <c:crossBetween val="between"/>
        <c:majorUnit val="5.0"/>
        <c:minorUnit val="1.0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566192272726"/>
          <c:y val="0.12284844675767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6736111111111"/>
          <c:y val="0.181018518518519"/>
          <c:w val="0.399861111111111"/>
          <c:h val="0.666435185185185"/>
        </c:manualLayout>
      </c:layout>
      <c:pieChart>
        <c:varyColors val="1"/>
        <c:ser>
          <c:idx val="0"/>
          <c:order val="0"/>
          <c:tx>
            <c:strRef>
              <c:f>'[Overlaps.xlsx]Overlaps 2'!$C$19</c:f>
              <c:strCache>
                <c:ptCount val="1"/>
                <c:pt idx="0">
                  <c:v>Dyspraxia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'[Overlaps.xlsx]Overlaps 2'!$B$20:$B$22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'[Overlaps.xlsx]Overlaps 2'!$C$20:$C$22</c:f>
              <c:numCache>
                <c:formatCode>General</c:formatCode>
                <c:ptCount val="3"/>
                <c:pt idx="0">
                  <c:v>17.0103092783505</c:v>
                </c:pt>
                <c:pt idx="1">
                  <c:v>46.90721649484539</c:v>
                </c:pt>
                <c:pt idx="2">
                  <c:v>36.0824742268041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2950624628197"/>
          <c:y val="0.09122930609369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'[Overlaps.xlsx]Overlaps 2'!$C$24</c:f>
              <c:strCache>
                <c:ptCount val="1"/>
                <c:pt idx="0">
                  <c:v>Autism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'[Overlaps.xlsx]Overlaps 2'!$B$25:$B$27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'[Overlaps.xlsx]Overlaps 2'!$C$25:$C$27</c:f>
              <c:numCache>
                <c:formatCode>General</c:formatCode>
                <c:ptCount val="3"/>
                <c:pt idx="0">
                  <c:v>40.6</c:v>
                </c:pt>
                <c:pt idx="1">
                  <c:v>32.3</c:v>
                </c:pt>
                <c:pt idx="2">
                  <c:v>27.08333333333327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324395029431"/>
          <c:y val="0.117957426532964"/>
          <c:w val="0.934303466317855"/>
          <c:h val="0.759221643518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[Overlaps.xlsx]Autistic!$A$6</c:f>
              <c:strCache>
                <c:ptCount val="1"/>
                <c:pt idx="0">
                  <c:v>Autistic % Overlap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[Overlaps.xlsx]Autistic!$B$5:$H$5</c:f>
              <c:strCache>
                <c:ptCount val="7"/>
                <c:pt idx="0">
                  <c:v>Dyslexic</c:v>
                </c:pt>
                <c:pt idx="1">
                  <c:v>Dyspraxic</c:v>
                </c:pt>
                <c:pt idx="2">
                  <c:v>Dyscalculic</c:v>
                </c:pt>
                <c:pt idx="3">
                  <c:v>AD(H)D</c:v>
                </c:pt>
                <c:pt idx="4">
                  <c:v>Dysgraphic</c:v>
                </c:pt>
                <c:pt idx="5">
                  <c:v>OCD</c:v>
                </c:pt>
                <c:pt idx="6">
                  <c:v>Tourettes</c:v>
                </c:pt>
              </c:strCache>
            </c:strRef>
          </c:cat>
          <c:val>
            <c:numRef>
              <c:f>[Overlaps.xlsx]Autistic!$B$6:$H$6</c:f>
              <c:numCache>
                <c:formatCode>0.0_ </c:formatCode>
                <c:ptCount val="7"/>
                <c:pt idx="0">
                  <c:v>29.1666666666667</c:v>
                </c:pt>
                <c:pt idx="1">
                  <c:v>29.1666666666667</c:v>
                </c:pt>
                <c:pt idx="2">
                  <c:v>8.33333333333333</c:v>
                </c:pt>
                <c:pt idx="3">
                  <c:v>19.7916666666667</c:v>
                </c:pt>
                <c:pt idx="4">
                  <c:v>10.4166666666667</c:v>
                </c:pt>
                <c:pt idx="5">
                  <c:v>6.25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7194584"/>
        <c:axId val="2098056520"/>
      </c:barChart>
      <c:catAx>
        <c:axId val="2097194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56520"/>
        <c:crosses val="autoZero"/>
        <c:auto val="1"/>
        <c:lblAlgn val="ctr"/>
        <c:lblOffset val="100"/>
        <c:noMultiLvlLbl val="0"/>
      </c:catAx>
      <c:valAx>
        <c:axId val="2098056520"/>
        <c:scaling>
          <c:orientation val="minMax"/>
          <c:max val="3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194584"/>
        <c:crosses val="autoZero"/>
        <c:crossBetween val="between"/>
        <c:majorUnit val="5.0"/>
        <c:minorUnit val="1.0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5992462311558"/>
          <c:y val="0.14958863126402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15891959798995"/>
          <c:y val="0.0796559461480928"/>
          <c:w val="0.921136934673367"/>
          <c:h val="0.65983545250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[Overlaps.xlsx]Dyspraxic!$A$10</c:f>
              <c:strCache>
                <c:ptCount val="1"/>
                <c:pt idx="0">
                  <c:v>Dyspraxic % overlap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cat>
            <c:strRef>
              <c:f>[Overlaps.xlsx]Dyspraxic!$B$9:$H$9</c:f>
              <c:strCache>
                <c:ptCount val="7"/>
                <c:pt idx="0">
                  <c:v>Dyslexic</c:v>
                </c:pt>
                <c:pt idx="1">
                  <c:v>Dyscalculic</c:v>
                </c:pt>
                <c:pt idx="2">
                  <c:v>autistic</c:v>
                </c:pt>
                <c:pt idx="3">
                  <c:v>AD(H)D</c:v>
                </c:pt>
                <c:pt idx="4">
                  <c:v>Dysgraphic</c:v>
                </c:pt>
                <c:pt idx="5">
                  <c:v>OCD</c:v>
                </c:pt>
                <c:pt idx="6">
                  <c:v>Tourettes</c:v>
                </c:pt>
              </c:strCache>
            </c:strRef>
          </c:cat>
          <c:val>
            <c:numRef>
              <c:f>[Overlaps.xlsx]Dyspraxic!$B$10:$H$10</c:f>
              <c:numCache>
                <c:formatCode>0.0_ </c:formatCode>
                <c:ptCount val="7"/>
                <c:pt idx="0">
                  <c:v>66.4948453608247</c:v>
                </c:pt>
                <c:pt idx="1">
                  <c:v>20.1030927835052</c:v>
                </c:pt>
                <c:pt idx="2">
                  <c:v>14.4329896907216</c:v>
                </c:pt>
                <c:pt idx="3">
                  <c:v>12.8865979381443</c:v>
                </c:pt>
                <c:pt idx="4">
                  <c:v>9.27835051546392</c:v>
                </c:pt>
                <c:pt idx="5">
                  <c:v>5.15463917525773</c:v>
                </c:pt>
                <c:pt idx="6">
                  <c:v>2.061855670103087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078360"/>
        <c:axId val="2098005656"/>
      </c:barChart>
      <c:catAx>
        <c:axId val="2098078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05656"/>
        <c:crosses val="autoZero"/>
        <c:auto val="1"/>
        <c:lblAlgn val="ctr"/>
        <c:lblOffset val="100"/>
        <c:noMultiLvlLbl val="0"/>
      </c:catAx>
      <c:valAx>
        <c:axId val="2098005656"/>
        <c:scaling>
          <c:orientation val="minMax"/>
          <c:max val="6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78360"/>
        <c:crosses val="autoZero"/>
        <c:crossBetween val="between"/>
        <c:majorUnit val="20.0"/>
        <c:minorUnit val="1.0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Disabled from applying increases with increased neurodivergence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18137254901961"/>
          <c:y val="0.191198501872659"/>
          <c:w val="0.891225490196078"/>
          <c:h val="0.6161423220973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'[BB disable from applying.xlsx]Sheet1'!$K$43</c:f>
              <c:strCache>
                <c:ptCount val="1"/>
                <c:pt idx="0">
                  <c:v>Always</c:v>
                </c:pt>
              </c:strCache>
            </c:strRef>
          </c:tx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'[BB disable from applying.xlsx]Sheet1'!$L$42:$N$42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'[BB disable from applying.xlsx]Sheet1'!$L$43:$N$43</c:f>
              <c:numCache>
                <c:formatCode>General</c:formatCode>
                <c:ptCount val="3"/>
                <c:pt idx="0">
                  <c:v>14.5</c:v>
                </c:pt>
                <c:pt idx="1">
                  <c:v>28.8</c:v>
                </c:pt>
                <c:pt idx="2" formatCode="0.0_ ">
                  <c:v>28.0487804878049</c:v>
                </c:pt>
              </c:numCache>
            </c:numRef>
          </c:val>
        </c:ser>
        <c:ser>
          <c:idx val="1"/>
          <c:order val="1"/>
          <c:tx>
            <c:strRef>
              <c:f>'[BB disable from applying.xlsx]Sheet1'!$K$44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'[BB disable from applying.xlsx]Sheet1'!$L$42:$N$42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'[BB disable from applying.xlsx]Sheet1'!$L$44:$N$44</c:f>
              <c:numCache>
                <c:formatCode>General</c:formatCode>
                <c:ptCount val="3"/>
                <c:pt idx="0" formatCode="0.0_ ">
                  <c:v>25.0</c:v>
                </c:pt>
                <c:pt idx="1">
                  <c:v>18.5</c:v>
                </c:pt>
                <c:pt idx="2" formatCode="0.0_ ">
                  <c:v>25.609756097561</c:v>
                </c:pt>
              </c:numCache>
            </c:numRef>
          </c:val>
        </c:ser>
        <c:ser>
          <c:idx val="2"/>
          <c:order val="2"/>
          <c:tx>
            <c:strRef>
              <c:f>'[BB disable from applying.xlsx]Sheet1'!$K$45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'[BB disable from applying.xlsx]Sheet1'!$L$42:$N$42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'[BB disable from applying.xlsx]Sheet1'!$L$45:$N$45</c:f>
              <c:numCache>
                <c:formatCode>General</c:formatCode>
                <c:ptCount val="3"/>
                <c:pt idx="0">
                  <c:v>45.9</c:v>
                </c:pt>
                <c:pt idx="1">
                  <c:v>44.5</c:v>
                </c:pt>
                <c:pt idx="2" formatCode="0.0_ ">
                  <c:v>41.4634146341463</c:v>
                </c:pt>
              </c:numCache>
            </c:numRef>
          </c:val>
        </c:ser>
        <c:ser>
          <c:idx val="3"/>
          <c:order val="3"/>
          <c:tx>
            <c:strRef>
              <c:f>'[BB disable from applying.xlsx]Sheet1'!$K$46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'[BB disable from applying.xlsx]Sheet1'!$L$42:$N$42</c:f>
              <c:strCache>
                <c:ptCount val="3"/>
                <c:pt idx="0">
                  <c:v>1 Label</c:v>
                </c:pt>
                <c:pt idx="1">
                  <c:v>2 Labels</c:v>
                </c:pt>
                <c:pt idx="2">
                  <c:v>3+ Labels</c:v>
                </c:pt>
              </c:strCache>
            </c:strRef>
          </c:cat>
          <c:val>
            <c:numRef>
              <c:f>'[BB disable from applying.xlsx]Sheet1'!$L$46:$N$46</c:f>
              <c:numCache>
                <c:formatCode>General</c:formatCode>
                <c:ptCount val="3"/>
                <c:pt idx="0">
                  <c:v>14.5</c:v>
                </c:pt>
                <c:pt idx="1">
                  <c:v>7.5</c:v>
                </c:pt>
                <c:pt idx="2" formatCode="0.0_ ">
                  <c:v>4.8780487804878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0943096"/>
        <c:axId val="2066824856"/>
      </c:barChart>
      <c:catAx>
        <c:axId val="2020943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824856"/>
        <c:crosses val="autoZero"/>
        <c:auto val="1"/>
        <c:lblAlgn val="ctr"/>
        <c:lblOffset val="100"/>
        <c:noMultiLvlLbl val="0"/>
      </c:catAx>
      <c:valAx>
        <c:axId val="206682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94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8237529108959"/>
          <c:y val="0.191402251791198"/>
          <c:w val="0.891212158352739"/>
          <c:h val="0.6022927328556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'[BD lack of confidence to apply.xlsx]Sheet1'!$C$42</c:f>
              <c:strCache>
                <c:ptCount val="1"/>
                <c:pt idx="0">
                  <c:v>always</c:v>
                </c:pt>
              </c:strCache>
            </c:strRef>
          </c:tx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'[BD lack of confidence to apply.xlsx]Sheet1'!$D$41:$E$41</c:f>
              <c:strCache>
                <c:ptCount val="2"/>
                <c:pt idx="1">
                  <c:v>Min. Ethnicity</c:v>
                </c:pt>
              </c:strCache>
            </c:strRef>
          </c:cat>
          <c:val>
            <c:numRef>
              <c:f>'[BD lack of confidence to apply.xlsx]Sheet1'!$D$42:$E$42</c:f>
              <c:numCache>
                <c:formatCode>0.0_ </c:formatCode>
                <c:ptCount val="2"/>
                <c:pt idx="0">
                  <c:v>17.46411483253587</c:v>
                </c:pt>
                <c:pt idx="1">
                  <c:v>35.38461538461539</c:v>
                </c:pt>
              </c:numCache>
            </c:numRef>
          </c:val>
        </c:ser>
        <c:ser>
          <c:idx val="1"/>
          <c:order val="1"/>
          <c:tx>
            <c:strRef>
              <c:f>'[BD lack of confidence to apply.xlsx]Sheet1'!$C$43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'[BD lack of confidence to apply.xlsx]Sheet1'!$D$41:$E$41</c:f>
              <c:strCache>
                <c:ptCount val="2"/>
                <c:pt idx="1">
                  <c:v>Min. Ethnicity</c:v>
                </c:pt>
              </c:strCache>
            </c:strRef>
          </c:cat>
          <c:val>
            <c:numRef>
              <c:f>'[BD lack of confidence to apply.xlsx]Sheet1'!$D$43:$E$43</c:f>
              <c:numCache>
                <c:formatCode>0.0_ </c:formatCode>
                <c:ptCount val="2"/>
                <c:pt idx="0">
                  <c:v>20.8133971291866</c:v>
                </c:pt>
                <c:pt idx="1">
                  <c:v>16.9230769230769</c:v>
                </c:pt>
              </c:numCache>
            </c:numRef>
          </c:val>
        </c:ser>
        <c:ser>
          <c:idx val="2"/>
          <c:order val="2"/>
          <c:tx>
            <c:strRef>
              <c:f>'[BD lack of confidence to apply.xlsx]Sheet1'!$C$44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'[BD lack of confidence to apply.xlsx]Sheet1'!$D$41:$E$41</c:f>
              <c:strCache>
                <c:ptCount val="2"/>
                <c:pt idx="1">
                  <c:v>Min. Ethnicity</c:v>
                </c:pt>
              </c:strCache>
            </c:strRef>
          </c:cat>
          <c:val>
            <c:numRef>
              <c:f>'[BD lack of confidence to apply.xlsx]Sheet1'!$D$44:$E$44</c:f>
              <c:numCache>
                <c:formatCode>0.0_ </c:formatCode>
                <c:ptCount val="2"/>
                <c:pt idx="0">
                  <c:v>45.933014354067</c:v>
                </c:pt>
                <c:pt idx="1">
                  <c:v>36.9230769230769</c:v>
                </c:pt>
              </c:numCache>
            </c:numRef>
          </c:val>
        </c:ser>
        <c:ser>
          <c:idx val="3"/>
          <c:order val="3"/>
          <c:tx>
            <c:strRef>
              <c:f>'[BD lack of confidence to apply.xlsx]Sheet1'!$C$45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'[BD lack of confidence to apply.xlsx]Sheet1'!$D$41:$E$41</c:f>
              <c:strCache>
                <c:ptCount val="2"/>
                <c:pt idx="1">
                  <c:v>Min. Ethnicity</c:v>
                </c:pt>
              </c:strCache>
            </c:strRef>
          </c:cat>
          <c:val>
            <c:numRef>
              <c:f>'[BD lack of confidence to apply.xlsx]Sheet1'!$D$45:$E$45</c:f>
              <c:numCache>
                <c:formatCode>0.0_ </c:formatCode>
                <c:ptCount val="2"/>
                <c:pt idx="0">
                  <c:v>15.7894736842105</c:v>
                </c:pt>
                <c:pt idx="1">
                  <c:v>10.7692307692308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681000"/>
        <c:axId val="2067737304"/>
      </c:barChart>
      <c:catAx>
        <c:axId val="2067681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737304"/>
        <c:crosses val="autoZero"/>
        <c:auto val="1"/>
        <c:lblAlgn val="ctr"/>
        <c:lblOffset val="100"/>
        <c:noMultiLvlLbl val="0"/>
      </c:catAx>
      <c:valAx>
        <c:axId val="206773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8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Manager understands neurodivergence</a:t>
            </a:r>
          </a:p>
        </c:rich>
      </c:tx>
      <c:layout>
        <c:manualLayout>
          <c:xMode val="edge"/>
          <c:yMode val="edge"/>
          <c:x val="0.0307165211147787"/>
          <c:y val="0.059748108813476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0778522587908382"/>
                  <c:y val="-0.02196151117469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75864068424956"/>
                  <c:y val="0.0321615623742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141310883945"/>
                      <c:h val="0.1428252123379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 understand neurodiversity.xlsx]Sheet1'!$A$12:$A$15</c:f>
              <c:strCache>
                <c:ptCount val="4"/>
                <c:pt idx="0">
                  <c:v>Always</c:v>
                </c:pt>
                <c:pt idx="1">
                  <c:v>Usually</c:v>
                </c:pt>
                <c:pt idx="2">
                  <c:v>Sometimes</c:v>
                </c:pt>
                <c:pt idx="3">
                  <c:v>No</c:v>
                </c:pt>
              </c:strCache>
            </c:strRef>
          </c:cat>
          <c:val>
            <c:numRef>
              <c:f>'[DA understand neurodiversity.xlsx]Sheet1'!$B$12:$B$15</c:f>
              <c:numCache>
                <c:formatCode>0.0_ </c:formatCode>
                <c:ptCount val="4"/>
                <c:pt idx="0">
                  <c:v>1.0989010989011</c:v>
                </c:pt>
                <c:pt idx="1">
                  <c:v>2.41758241758242</c:v>
                </c:pt>
                <c:pt idx="2">
                  <c:v>23.7362637362637</c:v>
                </c:pt>
                <c:pt idx="3">
                  <c:v>72.7472527472527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C6061-9272-6849-80C7-F7BB1E17687B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50BD-FBB0-5F47-80C1-9AB7BC1E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5B039-1019-5E44-B778-83C725C4CBFC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B89CA-CA36-964C-A565-92CFA6FA8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F4100-A395-3C43-8B6D-1A180C60562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5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65" y="365125"/>
            <a:ext cx="11164609" cy="259588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</a:t>
            </a: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WAC Report </a:t>
            </a: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en-GB" alt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en-US" sz="3200" b="1" dirty="0" err="1">
                <a:solidFill>
                  <a:schemeClr val="accent5">
                    <a:lumMod val="75000"/>
                  </a:schemeClr>
                </a:solidFill>
              </a:rPr>
              <a:t>Neurodiverse</a:t>
            </a:r>
            <a:r>
              <a:rPr lang="en-GB" altLang="en-US" sz="3200" b="1" dirty="0">
                <a:solidFill>
                  <a:schemeClr val="accent5">
                    <a:lumMod val="75000"/>
                  </a:schemeClr>
                </a:solidFill>
              </a:rPr>
              <a:t> voices: opening doors to </a:t>
            </a:r>
            <a:r>
              <a:rPr lang="en-GB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employment</a:t>
            </a: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alt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GB" altLang="en-US" sz="3200" b="1" dirty="0">
                <a:solidFill>
                  <a:schemeClr val="accent5">
                    <a:lumMod val="75000"/>
                  </a:schemeClr>
                </a:solidFill>
              </a:rPr>
              <a:t>predictable and unexpected </a:t>
            </a:r>
            <a:r>
              <a:rPr lang="en-GB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journey</a:t>
            </a:r>
            <a:br>
              <a:rPr lang="en-GB" alt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alt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GB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55" y="3867150"/>
            <a:ext cx="10930255" cy="2323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7740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altLang="en-US" sz="5300" b="1" dirty="0"/>
              <a:t>Disclosure is </a:t>
            </a:r>
            <a:br>
              <a:rPr lang="en-GB" altLang="en-US" sz="5300" b="1" dirty="0"/>
            </a:br>
            <a:r>
              <a:rPr lang="en-GB" altLang="en-US" sz="5300" b="1" dirty="0" smtClean="0"/>
              <a:t>dangerous</a:t>
            </a:r>
            <a:br>
              <a:rPr lang="en-GB" altLang="en-US" sz="5300" b="1" dirty="0" smtClean="0"/>
            </a:br>
            <a:r>
              <a:rPr lang="en-GB" altLang="en-US" sz="2000" b="1" dirty="0" smtClean="0"/>
              <a:t>Dr Ross Cooper</a:t>
            </a:r>
            <a:endParaRPr lang="en-GB" altLang="en-US" sz="2000" b="1" dirty="0"/>
          </a:p>
        </p:txBody>
      </p:sp>
      <p:graphicFrame>
        <p:nvGraphicFramePr>
          <p:cNvPr id="195" name="Chart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6631118"/>
              </p:ext>
            </p:extLst>
          </p:nvPr>
        </p:nvGraphicFramePr>
        <p:xfrm>
          <a:off x="351790" y="2418080"/>
          <a:ext cx="360108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7" name="Chart 1"/>
          <p:cNvGraphicFramePr>
            <a:graphicFrameLocks noGrp="1"/>
          </p:cNvGraphicFramePr>
          <p:nvPr>
            <p:ph sz="half" idx="2"/>
          </p:nvPr>
        </p:nvGraphicFramePr>
        <p:xfrm>
          <a:off x="8065135" y="2418080"/>
          <a:ext cx="3502025" cy="294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/>
          <p:cNvGraphicFramePr/>
          <p:nvPr/>
        </p:nvGraphicFramePr>
        <p:xfrm>
          <a:off x="4294505" y="365125"/>
          <a:ext cx="3602990" cy="312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0" name="Chart 1"/>
          <p:cNvGraphicFramePr/>
          <p:nvPr/>
        </p:nvGraphicFramePr>
        <p:xfrm>
          <a:off x="4294505" y="3822065"/>
          <a:ext cx="3602355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365124"/>
            <a:ext cx="6983356" cy="1822379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/>
              <a:t>Need to change the system, rather than simply rely on 'reasonable </a:t>
            </a:r>
            <a:r>
              <a:rPr lang="en-GB" altLang="en-US" b="1" dirty="0" smtClean="0"/>
              <a:t>adjustments’</a:t>
            </a:r>
            <a:br>
              <a:rPr lang="en-GB" altLang="en-US" b="1" dirty="0" smtClean="0"/>
            </a:br>
            <a:r>
              <a:rPr lang="en-GB" altLang="en-US" sz="1800" b="1" dirty="0" smtClean="0"/>
              <a:t>(Dr Ross Cooper)</a:t>
            </a:r>
            <a:endParaRPr lang="en-GB" altLang="en-US" sz="1800" b="1" dirty="0"/>
          </a:p>
        </p:txBody>
      </p:sp>
      <p:graphicFrame>
        <p:nvGraphicFramePr>
          <p:cNvPr id="29" name="Chart 12"/>
          <p:cNvGraphicFramePr>
            <a:graphicFrameLocks noGrp="1"/>
          </p:cNvGraphicFramePr>
          <p:nvPr>
            <p:ph sz="half" idx="1"/>
          </p:nvPr>
        </p:nvGraphicFramePr>
        <p:xfrm>
          <a:off x="319405" y="2533015"/>
          <a:ext cx="3677285" cy="322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13"/>
          <p:cNvGraphicFramePr>
            <a:graphicFrameLocks noGrp="1"/>
          </p:cNvGraphicFramePr>
          <p:nvPr>
            <p:ph sz="half" idx="2"/>
          </p:nvPr>
        </p:nvGraphicFramePr>
        <p:xfrm>
          <a:off x="4257675" y="2532380"/>
          <a:ext cx="3676650" cy="322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3" name="Chart 16"/>
          <p:cNvGraphicFramePr/>
          <p:nvPr/>
        </p:nvGraphicFramePr>
        <p:xfrm>
          <a:off x="8093075" y="199390"/>
          <a:ext cx="3677285" cy="322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2" name="Chart 10"/>
          <p:cNvGraphicFramePr/>
          <p:nvPr/>
        </p:nvGraphicFramePr>
        <p:xfrm>
          <a:off x="8093075" y="3573145"/>
          <a:ext cx="3677285" cy="316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Bullet pointing text is extremely </a:t>
            </a:r>
            <a:r>
              <a:rPr lang="en-GB" altLang="en-US" dirty="0" smtClean="0"/>
              <a:t>important</a:t>
            </a:r>
            <a:br>
              <a:rPr lang="en-GB" altLang="en-US" dirty="0" smtClean="0"/>
            </a:br>
            <a:r>
              <a:rPr lang="en-GB" altLang="en-US" sz="1800" dirty="0" smtClean="0"/>
              <a:t>Dr Ross Cooper</a:t>
            </a:r>
            <a:endParaRPr lang="en-GB" altLang="en-US" sz="1800" dirty="0"/>
          </a:p>
        </p:txBody>
      </p:sp>
      <p:graphicFrame>
        <p:nvGraphicFramePr>
          <p:cNvPr id="207" name="Chart 2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9945370" cy="43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10 Barriers to employment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40" y="1693551"/>
            <a:ext cx="11429174" cy="49042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</a:rPr>
              <a:t>Barrier 1	Lack of awareness at all </a:t>
            </a: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levels- </a:t>
            </a:r>
            <a:r>
              <a:rPr lang="en-US" sz="3200" dirty="0"/>
              <a:t>Managers- HR- </a:t>
            </a:r>
            <a:r>
              <a:rPr lang="en-US" sz="3200" dirty="0" smtClean="0"/>
              <a:t>				Workers</a:t>
            </a:r>
            <a:r>
              <a:rPr lang="en-US" sz="3200" dirty="0"/>
              <a:t>- </a:t>
            </a:r>
            <a:r>
              <a:rPr lang="en-US" sz="3200" dirty="0" smtClean="0"/>
              <a:t>Government </a:t>
            </a:r>
            <a:r>
              <a:rPr lang="en-US" sz="3200" dirty="0"/>
              <a:t>offices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Barrier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2	The consequences of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disclosure- </a:t>
            </a:r>
            <a:r>
              <a:rPr lang="en-US" sz="3200" dirty="0"/>
              <a:t>Discrimination</a:t>
            </a:r>
            <a:r>
              <a:rPr lang="en-US" sz="3200" dirty="0" smtClean="0"/>
              <a:t>-				stress-lack of </a:t>
            </a:r>
            <a:r>
              <a:rPr lang="en-US" sz="3200" dirty="0"/>
              <a:t>progression-range of tasks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Barrier </a:t>
            </a: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</a:rPr>
              <a:t>3	Government measures are </a:t>
            </a: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inadequate- </a:t>
            </a:r>
            <a:r>
              <a:rPr lang="en-GB" sz="3200" dirty="0" smtClean="0"/>
              <a:t>Access </a:t>
            </a:r>
            <a:r>
              <a:rPr lang="en-GB" sz="3200" dirty="0"/>
              <a:t>to </a:t>
            </a:r>
            <a:r>
              <a:rPr lang="en-GB" sz="3200" dirty="0" smtClean="0"/>
              <a:t>				Work</a:t>
            </a:r>
            <a:r>
              <a:rPr lang="en-GB" sz="3200" dirty="0"/>
              <a:t>- </a:t>
            </a:r>
            <a:r>
              <a:rPr lang="en-GB" sz="3200" dirty="0" smtClean="0"/>
              <a:t>Disability </a:t>
            </a:r>
            <a:r>
              <a:rPr lang="en-GB" sz="3200" dirty="0"/>
              <a:t>Confident </a:t>
            </a:r>
            <a:r>
              <a:rPr lang="en-GB" sz="3200" dirty="0" smtClean="0"/>
              <a:t>under</a:t>
            </a:r>
            <a:r>
              <a:rPr lang="en-GB" sz="3200" dirty="0"/>
              <a:t>-resourced. </a:t>
            </a:r>
            <a:r>
              <a:rPr lang="en-GB" sz="3200" dirty="0" smtClean="0"/>
              <a:t>Job 				Centre </a:t>
            </a:r>
            <a:r>
              <a:rPr lang="en-GB" sz="3200" dirty="0"/>
              <a:t>Plus </a:t>
            </a:r>
            <a:r>
              <a:rPr lang="en-GB" sz="3200" dirty="0" smtClean="0"/>
              <a:t>restructuring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Barrier 4	Reasonable adjustments are often poorly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conceived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GB" sz="3200" dirty="0" smtClean="0"/>
              <a:t>Social </a:t>
            </a:r>
            <a:r>
              <a:rPr lang="en-GB" sz="3200" dirty="0"/>
              <a:t>model not followed- rather remediation of </a:t>
            </a:r>
            <a:r>
              <a:rPr lang="en-GB" sz="3200" dirty="0" smtClean="0"/>
              <a:t>deficit</a:t>
            </a:r>
            <a:endParaRPr lang="en-GB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endParaRPr lang="en-GB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680"/>
          </a:xfrm>
        </p:spPr>
        <p:txBody>
          <a:bodyPr/>
          <a:lstStyle/>
          <a:p>
            <a:r>
              <a:rPr lang="en-GB" altLang="en-US" b="1" dirty="0"/>
              <a:t>10 Barriers to employment </a:t>
            </a:r>
            <a:r>
              <a:rPr lang="en-GB" altLang="en-US" b="1" dirty="0" smtClean="0"/>
              <a:t>identified (</a:t>
            </a:r>
            <a:r>
              <a:rPr lang="en-GB" altLang="en-US" b="1" dirty="0" err="1" smtClean="0"/>
              <a:t>cont</a:t>
            </a:r>
            <a:r>
              <a:rPr lang="en-GB" alt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89" y="1622987"/>
            <a:ext cx="11693737" cy="50453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alt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Barrier </a:t>
            </a: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</a:rPr>
              <a:t>5	Equality Act is not being adequately implemented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	Difficult to secure legal protection- stressful- </a:t>
            </a:r>
            <a:r>
              <a:rPr lang="en-US" sz="3200" dirty="0" smtClean="0"/>
              <a:t>expensive</a:t>
            </a:r>
            <a:endParaRPr lang="en-GB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Barrier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6	Psychometric tests disable </a:t>
            </a:r>
            <a:r>
              <a:rPr lang="en-GB" alt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neurodivergent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applicants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3200" dirty="0"/>
              <a:t>Overly complex- disable- </a:t>
            </a:r>
            <a:r>
              <a:rPr lang="en-US" sz="3200" dirty="0" smtClean="0"/>
              <a:t>unreliable</a:t>
            </a:r>
            <a:endParaRPr lang="en-GB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</a:rPr>
              <a:t>Barrier 7	Recruitment and selection procedures require </a:t>
            </a: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literacy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		working </a:t>
            </a:r>
            <a:r>
              <a:rPr lang="en-GB" sz="3200" dirty="0"/>
              <a:t>memory overload- more difficult than actual </a:t>
            </a:r>
            <a:r>
              <a:rPr lang="en-GB" sz="3200" dirty="0" smtClean="0"/>
              <a:t>job</a:t>
            </a:r>
            <a:endParaRPr lang="en-GB" alt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2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10 Barriers to employment identified (</a:t>
            </a:r>
            <a:r>
              <a:rPr lang="en-GB" altLang="en-US" b="1" dirty="0" err="1"/>
              <a:t>cont</a:t>
            </a:r>
            <a:r>
              <a:rPr lang="en-GB" alt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76" y="1570063"/>
            <a:ext cx="12015624" cy="46069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Barrier 8	Recruitment and selection procedures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poorly conceived </a:t>
            </a:r>
            <a:endParaRPr lang="en-GB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GB" sz="3200" dirty="0" smtClean="0"/>
              <a:t>working </a:t>
            </a:r>
            <a:r>
              <a:rPr lang="en-GB" sz="3200" dirty="0"/>
              <a:t>memory overload- lack of </a:t>
            </a:r>
            <a:r>
              <a:rPr lang="en-GB" sz="3200" dirty="0" smtClean="0"/>
              <a:t>assistive technology</a:t>
            </a:r>
            <a:endParaRPr lang="en-GB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Barrier </a:t>
            </a: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</a:rPr>
              <a:t>9	Selection and Progression depends on </a:t>
            </a: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being </a:t>
            </a:r>
            <a:r>
              <a:rPr lang="en-GB" alt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neurotypical</a:t>
            </a:r>
            <a:endParaRPr lang="en-GB" alt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		expected employee characteristics- not fitting in </a:t>
            </a:r>
            <a:r>
              <a:rPr lang="en-GB" sz="3200" dirty="0" smtClean="0"/>
              <a:t>the culture</a:t>
            </a:r>
            <a:endParaRPr lang="en-GB" alt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Barrier 10	Performance management that is not applicable for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		ND - </a:t>
            </a:r>
            <a:r>
              <a:rPr lang="en-GB" sz="3200" dirty="0" smtClean="0"/>
              <a:t>Lack </a:t>
            </a:r>
            <a:r>
              <a:rPr lang="en-GB" sz="3200" dirty="0"/>
              <a:t>of awareness leads to treating ND employees as </a:t>
            </a:r>
            <a:r>
              <a:rPr lang="en-GB" sz="3200" dirty="0" smtClean="0"/>
              <a:t>		the </a:t>
            </a:r>
            <a:r>
              <a:rPr lang="en-GB" sz="3200" dirty="0"/>
              <a:t>problem</a:t>
            </a:r>
            <a:endParaRPr lang="en-GB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933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8 Main Recommendations: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10" y="1534781"/>
            <a:ext cx="10515600" cy="5027730"/>
          </a:xfrm>
        </p:spPr>
        <p:txBody>
          <a:bodyPr>
            <a:noAutofit/>
          </a:bodyPr>
          <a:lstStyle/>
          <a:p>
            <a:pPr marL="514350" indent="-514350">
              <a:buAutoNum type="arabicPlain"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Awareness Training programmes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6">
                    <a:lumMod val="75000"/>
                  </a:schemeClr>
                </a:solidFill>
              </a:rPr>
              <a:t>	CIPD to set in place training- ND champions- HR staff- 	senior managers -Policy makers</a:t>
            </a:r>
            <a:endParaRPr lang="en-GB" alt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lain" startAt="2"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DWP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good practice recruitment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guide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2">
                    <a:lumMod val="50000"/>
                  </a:schemeClr>
                </a:solidFill>
              </a:rPr>
              <a:t>	To include a broad spectrum of conditions- social model</a:t>
            </a:r>
            <a:endParaRPr lang="en-GB" alt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AutoNum type="arabicPlain" startAt="3"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Jobcentre Plus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6">
                    <a:lumMod val="75000"/>
                  </a:schemeClr>
                </a:solidFill>
              </a:rPr>
              <a:t>	Sanctions- ND advisers to JCP- training</a:t>
            </a:r>
          </a:p>
          <a:p>
            <a:pPr marL="514350" indent="-514350">
              <a:buAutoNum type="arabicPlain" startAt="4"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Access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to Work </a:t>
            </a:r>
            <a:endParaRPr lang="en-GB" alt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altLang="en-US" sz="3200" dirty="0" smtClean="0">
                <a:solidFill>
                  <a:schemeClr val="accent2">
                    <a:lumMod val="50000"/>
                  </a:schemeClr>
                </a:solidFill>
              </a:rPr>
              <a:t>	Monitoring- promotion- no diagnostic assessments</a:t>
            </a:r>
            <a:endParaRPr lang="en-GB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main recommendations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704"/>
            <a:ext cx="10515600" cy="502773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lain" startAt="5"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Disability Confident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6">
                    <a:lumMod val="75000"/>
                  </a:schemeClr>
                </a:solidFill>
              </a:rPr>
              <a:t>	To be promoted - monitored- incentives- continuous- data</a:t>
            </a:r>
            <a:endParaRPr lang="en-GB" alt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lain" startAt="6"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Accessibility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of written employment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information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2">
                    <a:lumMod val="50000"/>
                  </a:schemeClr>
                </a:solidFill>
              </a:rPr>
              <a:t>	Plain English- bullet points-assistive technology- spell 	checkers</a:t>
            </a:r>
            <a:endParaRPr lang="en-GB" alt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AutoNum type="arabicPlain" startAt="7"/>
            </a:pP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Reasonable Adjustments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6">
                    <a:lumMod val="75000"/>
                  </a:schemeClr>
                </a:solidFill>
              </a:rPr>
              <a:t>	Ask the employee- clear processes- no tick box on disclosure 	but menu of reasonable adjustments to select</a:t>
            </a:r>
            <a:endParaRPr lang="en-GB" alt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lain" startAt="8"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Psychometric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</a:rPr>
              <a:t>and other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tests</a:t>
            </a:r>
          </a:p>
          <a:p>
            <a:pPr marL="0" indent="0">
              <a:buNone/>
            </a:pPr>
            <a:r>
              <a:rPr lang="en-GB" altLang="en-US" sz="3200" dirty="0" smtClean="0">
                <a:solidFill>
                  <a:schemeClr val="accent2">
                    <a:lumMod val="50000"/>
                  </a:schemeClr>
                </a:solidFill>
              </a:rPr>
              <a:t>	End use in selection- move to evaluating a range of strengths 	rather than weaknesses- practical assessments</a:t>
            </a:r>
            <a:endParaRPr lang="en-GB" alt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1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14546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/>
              <a:t>The WAC Report Journey</a:t>
            </a:r>
            <a:r>
              <a:rPr lang="en-GB" altLang="en-US" b="1" dirty="0" smtClean="0"/>
              <a:t>:</a:t>
            </a: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sz="3200" b="1" dirty="0"/>
              <a:t>opening doors to employment for a</a:t>
            </a:r>
            <a:r>
              <a:rPr lang="en-GB" altLang="en-US" b="1" dirty="0"/>
              <a:t> </a:t>
            </a:r>
            <a:r>
              <a:rPr lang="en-GB" altLang="en-US" sz="3200" b="1" dirty="0" err="1"/>
              <a:t>neurodiverse</a:t>
            </a:r>
            <a:r>
              <a:rPr lang="en-GB" altLang="en-US" sz="3200" b="1" dirty="0"/>
              <a:t> </a:t>
            </a:r>
            <a:r>
              <a:rPr lang="en-GB" altLang="en-US" sz="3200" b="1" dirty="0" smtClean="0"/>
              <a:t>society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r>
              <a:rPr lang="en-GB" altLang="en-US" sz="3200" b="1" dirty="0" smtClean="0">
                <a:latin typeface="+mn-lt"/>
              </a:rPr>
              <a:t>Special </a:t>
            </a:r>
            <a:r>
              <a:rPr lang="en-GB" altLang="en-US" sz="3200" b="1" dirty="0" smtClean="0">
                <a:latin typeface="+mn-lt"/>
              </a:rPr>
              <a:t>thanks go to:</a:t>
            </a:r>
            <a:r>
              <a:rPr lang="en-GB" altLang="en-US" sz="3200" dirty="0" smtClean="0">
                <a:latin typeface="+mn-lt"/>
              </a:rPr>
              <a:t/>
            </a:r>
            <a:br>
              <a:rPr lang="en-GB" altLang="en-US" sz="3200" dirty="0" smtClean="0">
                <a:latin typeface="+mn-lt"/>
              </a:rPr>
            </a:br>
            <a:r>
              <a:rPr lang="en-US" sz="3200" dirty="0" err="1"/>
              <a:t>Dr</a:t>
            </a:r>
            <a:r>
              <a:rPr lang="en-US" sz="3200" dirty="0"/>
              <a:t> Ross </a:t>
            </a:r>
            <a:r>
              <a:rPr lang="en-US" sz="3200" dirty="0" smtClean="0"/>
              <a:t>Cooper- Craig </a:t>
            </a:r>
            <a:r>
              <a:rPr lang="en-US" sz="3200" dirty="0" err="1" smtClean="0"/>
              <a:t>Kennady</a:t>
            </a:r>
            <a:r>
              <a:rPr lang="en-US" sz="3200" dirty="0" smtClean="0"/>
              <a:t> -Melanie Jameson- Richard </a:t>
            </a:r>
            <a:r>
              <a:rPr lang="en-US" sz="3200" dirty="0"/>
              <a:t>Todd</a:t>
            </a:r>
            <a:br>
              <a:rPr lang="en-US" sz="3200" dirty="0"/>
            </a:br>
            <a:r>
              <a:rPr lang="en-US" sz="3200" dirty="0"/>
              <a:t>Katherine Hewlett</a:t>
            </a:r>
            <a:br>
              <a:rPr lang="en-US" sz="3200" dirty="0"/>
            </a:br>
            <a:endParaRPr lang="en-GB" alt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55" y="3228332"/>
            <a:ext cx="10930255" cy="2962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124704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Westminster AchieveAbility Commission (WAC)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10972800" cy="51117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200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800000"/>
                </a:solidFill>
              </a:rPr>
              <a:t>AchieveAbility in collaboration with the BDA, Dyspraxia Foundation and Dyslexia Adult Network (DAN). 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000"/>
                </a:solidFill>
              </a:rPr>
              <a:t>Lord Addington - Advisor. Barry </a:t>
            </a:r>
            <a:r>
              <a:rPr lang="en-US" sz="3200" dirty="0" err="1" smtClean="0">
                <a:solidFill>
                  <a:srgbClr val="008000"/>
                </a:solidFill>
              </a:rPr>
              <a:t>Sheerman</a:t>
            </a:r>
            <a:r>
              <a:rPr lang="en-US" sz="3200" dirty="0" smtClean="0">
                <a:solidFill>
                  <a:srgbClr val="008000"/>
                </a:solidFill>
              </a:rPr>
              <a:t> MP - Chair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Why?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To investigate the barriers to employment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000"/>
                </a:solidFill>
              </a:rPr>
              <a:t>To identify good and bad practice in recruitment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Govt target of one million disabled people employed by 2020.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94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Enthusiasm of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endParaRPr lang="en-GB" altLang="en-US"/>
          </a:p>
        </p:txBody>
      </p:sp>
      <p:sp>
        <p:nvSpPr>
          <p:cNvPr id="4" name="Oval Callout 3"/>
          <p:cNvSpPr/>
          <p:nvPr/>
        </p:nvSpPr>
        <p:spPr>
          <a:xfrm>
            <a:off x="402590" y="1537335"/>
            <a:ext cx="5902325" cy="2762885"/>
          </a:xfrm>
          <a:prstGeom prst="wedgeEllipseCallout">
            <a:avLst>
              <a:gd name="adj1" fmla="val 50516"/>
              <a:gd name="adj2" fmla="val 4731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altLang="en-US" sz="3600">
                <a:solidFill>
                  <a:srgbClr val="FFFF00"/>
                </a:solidFill>
                <a:sym typeface="+mn-ea"/>
              </a:rPr>
              <a:t>Neurodivergent voices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892290" y="4744085"/>
            <a:ext cx="4375150" cy="1602740"/>
          </a:xfrm>
          <a:prstGeom prst="wedgeEllipseCallout">
            <a:avLst>
              <a:gd name="adj1" fmla="val -52786"/>
              <a:gd name="adj2" fmla="val -769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altLang="en-US" sz="3600">
                <a:solidFill>
                  <a:srgbClr val="FFFF00"/>
                </a:solidFill>
                <a:sym typeface="+mn-ea"/>
              </a:rPr>
              <a:t>Neurodiverse expert voices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397750" y="1691005"/>
            <a:ext cx="3956050" cy="1183005"/>
          </a:xfrm>
          <a:prstGeom prst="wedgeEllipseCallout">
            <a:avLst>
              <a:gd name="adj1" fmla="val -63306"/>
              <a:gd name="adj2" fmla="val 133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altLang="en-US" sz="3600">
                <a:solidFill>
                  <a:srgbClr val="FFFF00"/>
                </a:solidFill>
                <a:sym typeface="+mn-ea"/>
              </a:rPr>
              <a:t>Neurotypical voices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How have we done this?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5102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4 face to face evidence sessions at the House of Commons (40 people):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The Experts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>
                <a:solidFill>
                  <a:srgbClr val="0000FF"/>
                </a:solidFill>
              </a:rPr>
              <a:t>ACAS</a:t>
            </a:r>
            <a:r>
              <a:rPr lang="en-US" sz="3200" dirty="0" smtClean="0">
                <a:solidFill>
                  <a:srgbClr val="0000FF"/>
                </a:solidFill>
              </a:rPr>
              <a:t>- BDA</a:t>
            </a: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Microlink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The Employers </a:t>
            </a:r>
            <a:r>
              <a:rPr lang="en-US" sz="3200" dirty="0" smtClean="0">
                <a:solidFill>
                  <a:srgbClr val="0000FF"/>
                </a:solidFill>
              </a:rPr>
              <a:t>(BBC- TFL-</a:t>
            </a:r>
            <a:r>
              <a:rPr lang="en-US" sz="3200" dirty="0" err="1" smtClean="0">
                <a:solidFill>
                  <a:srgbClr val="0000FF"/>
                </a:solidFill>
              </a:rPr>
              <a:t>T.Rowe</a:t>
            </a:r>
            <a:r>
              <a:rPr lang="en-US" sz="3200" dirty="0" smtClean="0">
                <a:solidFill>
                  <a:srgbClr val="0000FF"/>
                </a:solidFill>
              </a:rPr>
              <a:t> Price-Exceptional individuals- Key4Learning)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The ND </a:t>
            </a:r>
            <a:r>
              <a:rPr lang="en-US" sz="3200" dirty="0" smtClean="0">
                <a:solidFill>
                  <a:srgbClr val="008000"/>
                </a:solidFill>
              </a:rPr>
              <a:t>voice (40 people)</a:t>
            </a:r>
            <a:endParaRPr lang="en-US" sz="3200" dirty="0" smtClean="0">
              <a:solidFill>
                <a:srgbClr val="008000"/>
              </a:solidFill>
            </a:endParaRPr>
          </a:p>
          <a:p>
            <a:r>
              <a:rPr lang="en-US" sz="3200" dirty="0" smtClean="0">
                <a:solidFill>
                  <a:srgbClr val="008000"/>
                </a:solidFill>
              </a:rPr>
              <a:t>The DWP </a:t>
            </a:r>
            <a:r>
              <a:rPr lang="en-US" sz="3200" dirty="0" smtClean="0">
                <a:solidFill>
                  <a:srgbClr val="0000FF"/>
                </a:solidFill>
              </a:rPr>
              <a:t>(Access to Work)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5102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How have we done this?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245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During: 2016</a:t>
            </a:r>
            <a:r>
              <a:rPr lang="en-US" sz="4000" dirty="0"/>
              <a:t>-</a:t>
            </a:r>
            <a:r>
              <a:rPr lang="en-US" sz="4000" dirty="0" smtClean="0"/>
              <a:t>2017 data collection </a:t>
            </a:r>
          </a:p>
          <a:p>
            <a:pPr marL="0" indent="0">
              <a:buNone/>
            </a:pPr>
            <a:r>
              <a:rPr lang="en-US" sz="4000" dirty="0"/>
              <a:t>R</a:t>
            </a:r>
            <a:r>
              <a:rPr lang="en-US" sz="4000" dirty="0" smtClean="0"/>
              <a:t>eport published 2018</a:t>
            </a:r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2 surveys sent out over three months</a:t>
            </a:r>
          </a:p>
          <a:p>
            <a:r>
              <a:rPr lang="en-US" sz="4000" dirty="0" smtClean="0"/>
              <a:t>The ND survey returned over 600 responses</a:t>
            </a:r>
            <a:endParaRPr lang="en-US" sz="4000" dirty="0"/>
          </a:p>
          <a:p>
            <a:r>
              <a:rPr lang="en-US" sz="4000" dirty="0" smtClean="0"/>
              <a:t>The employers survey returned 30 responses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473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headlines of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43% of surveyed respondents felt discouraged from applying by the job application processes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385723"/>
                </a:solidFill>
              </a:rPr>
              <a:t>52% claimed they had experienced discrimination during interview or </a:t>
            </a:r>
            <a:r>
              <a:rPr lang="en-US" sz="3200" dirty="0">
                <a:solidFill>
                  <a:srgbClr val="385723"/>
                </a:solidFill>
              </a:rPr>
              <a:t>s</a:t>
            </a:r>
            <a:r>
              <a:rPr lang="en-US" sz="3200" dirty="0" smtClean="0">
                <a:solidFill>
                  <a:srgbClr val="385723"/>
                </a:solidFill>
              </a:rPr>
              <a:t>election processes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73% did not disclose during interview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58% regretted disclosing and felt this led to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89087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10820"/>
            <a:ext cx="11786235" cy="1480185"/>
          </a:xfrm>
        </p:spPr>
        <p:txBody>
          <a:bodyPr>
            <a:normAutofit/>
          </a:bodyPr>
          <a:lstStyle/>
          <a:p>
            <a:r>
              <a:rPr lang="en-GB" altLang="en-US" b="1" dirty="0"/>
              <a:t>Only a minority have one label of </a:t>
            </a:r>
            <a:r>
              <a:rPr lang="en-GB" altLang="en-US" b="1" dirty="0" err="1" smtClean="0"/>
              <a:t>neurodivergence</a:t>
            </a:r>
            <a:r>
              <a:rPr lang="en-GB" altLang="en-US" b="1" dirty="0" smtClean="0"/>
              <a:t> </a:t>
            </a:r>
            <a:r>
              <a:rPr lang="en-GB" altLang="en-US" sz="1600" b="1" dirty="0" smtClean="0"/>
              <a:t>( Dr Ross Cooper)</a:t>
            </a:r>
            <a:endParaRPr lang="en-GB" altLang="en-US" sz="1600" b="1" dirty="0"/>
          </a:p>
        </p:txBody>
      </p:sp>
      <p:sp>
        <p:nvSpPr>
          <p:cNvPr id="6" name="Text Box 5"/>
          <p:cNvSpPr txBox="1"/>
          <p:nvPr/>
        </p:nvSpPr>
        <p:spPr>
          <a:xfrm>
            <a:off x="1176655" y="174244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1049655" y="161544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1303655" y="186944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1430655" y="199644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1557655" y="212344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1684655" y="225044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06730" y="1414145"/>
          <a:ext cx="2505075" cy="184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"/>
          <p:cNvGraphicFramePr>
            <a:graphicFrameLocks noGrp="1"/>
          </p:cNvGraphicFramePr>
          <p:nvPr>
            <p:ph sz="half" idx="2"/>
          </p:nvPr>
        </p:nvGraphicFramePr>
        <p:xfrm>
          <a:off x="3138170" y="1485900"/>
          <a:ext cx="8087995" cy="177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48335" y="3148330"/>
          <a:ext cx="2891155" cy="24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153795" y="5018405"/>
          <a:ext cx="2134870" cy="180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2"/>
          <p:cNvGraphicFramePr/>
          <p:nvPr/>
        </p:nvGraphicFramePr>
        <p:xfrm>
          <a:off x="3138170" y="5180965"/>
          <a:ext cx="8087995" cy="147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2"/>
          <p:cNvGraphicFramePr/>
          <p:nvPr/>
        </p:nvGraphicFramePr>
        <p:xfrm>
          <a:off x="3138170" y="3320415"/>
          <a:ext cx="8087360" cy="169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Consistency of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43305"/>
            <a:ext cx="5733415" cy="50428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altLang="en-US" sz="2500" dirty="0" smtClean="0"/>
          </a:p>
          <a:p>
            <a:pPr marL="0" indent="0">
              <a:buNone/>
            </a:pPr>
            <a:endParaRPr lang="en-GB" altLang="en-US" sz="2500" dirty="0" smtClean="0"/>
          </a:p>
          <a:p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</a:rPr>
              <a:t>experience is even worse     than we thought</a:t>
            </a:r>
          </a:p>
          <a:p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wasting talent</a:t>
            </a:r>
          </a:p>
          <a:p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</a:rPr>
              <a:t>need better measurement of        job skills and abilities</a:t>
            </a:r>
          </a:p>
          <a:p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selection processes </a:t>
            </a:r>
            <a:r>
              <a:rPr lang="en-GB" altLang="en-US" b="1" dirty="0" smtClean="0">
                <a:solidFill>
                  <a:schemeClr val="accent2">
                    <a:lumMod val="50000"/>
                  </a:schemeClr>
                </a:solidFill>
              </a:rPr>
              <a:t>to evaluate 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how </a:t>
            </a:r>
            <a:r>
              <a:rPr lang="en-GB" altLang="en-US" b="1" dirty="0" err="1">
                <a:solidFill>
                  <a:schemeClr val="accent2">
                    <a:lumMod val="50000"/>
                  </a:schemeClr>
                </a:solidFill>
              </a:rPr>
              <a:t>neurotypical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 the candidate is, rather than how suitable for the </a:t>
            </a:r>
            <a:r>
              <a:rPr lang="en-GB" altLang="en-US" b="1" dirty="0" smtClean="0">
                <a:solidFill>
                  <a:schemeClr val="accent2">
                    <a:lumMod val="50000"/>
                  </a:schemeClr>
                </a:solidFill>
              </a:rPr>
              <a:t>job</a:t>
            </a:r>
          </a:p>
          <a:p>
            <a:pPr marL="0" indent="0">
              <a:buNone/>
            </a:pPr>
            <a:endParaRPr lang="en-GB" alt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sz="1800" dirty="0" smtClean="0">
                <a:solidFill>
                  <a:schemeClr val="accent2">
                    <a:lumMod val="50000"/>
                  </a:schemeClr>
                </a:solidFill>
              </a:rPr>
              <a:t>Dr Ross Cooper</a:t>
            </a:r>
            <a:endParaRPr lang="en-GB" alt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09" name="Chart 2"/>
          <p:cNvGraphicFramePr>
            <a:graphicFrameLocks noGrp="1"/>
          </p:cNvGraphicFramePr>
          <p:nvPr>
            <p:ph sz="half" idx="2"/>
          </p:nvPr>
        </p:nvGraphicFramePr>
        <p:xfrm>
          <a:off x="6835140" y="143510"/>
          <a:ext cx="51816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4" name="Chart 3"/>
          <p:cNvGraphicFramePr/>
          <p:nvPr/>
        </p:nvGraphicFramePr>
        <p:xfrm>
          <a:off x="6835140" y="3624580"/>
          <a:ext cx="518096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7729220" y="3721100"/>
            <a:ext cx="339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400" b="1"/>
              <a:t>Lack of confidence also increased with minority ethnicity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04510" y="1684020"/>
            <a:ext cx="1162050" cy="3746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Right Arrow 5"/>
          <p:cNvSpPr/>
          <p:nvPr/>
        </p:nvSpPr>
        <p:spPr>
          <a:xfrm rot="2640000">
            <a:off x="4622165" y="2678430"/>
            <a:ext cx="2409825" cy="4095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65125"/>
            <a:ext cx="11482070" cy="1325880"/>
          </a:xfrm>
        </p:spPr>
        <p:txBody>
          <a:bodyPr>
            <a:normAutofit/>
          </a:bodyPr>
          <a:lstStyle/>
          <a:p>
            <a:r>
              <a:rPr lang="en-GB" altLang="en-US" sz="3600" b="1" dirty="0"/>
              <a:t>The importance of an understanding, well-informed </a:t>
            </a:r>
            <a:r>
              <a:rPr lang="en-GB" altLang="en-US" sz="3600" b="1" dirty="0" smtClean="0"/>
              <a:t>manager</a:t>
            </a:r>
            <a:br>
              <a:rPr lang="en-GB" altLang="en-US" sz="3600" b="1" dirty="0" smtClean="0"/>
            </a:br>
            <a:r>
              <a:rPr lang="en-GB" altLang="en-US" sz="1800" b="1" dirty="0" smtClean="0"/>
              <a:t>Dr Ross Cooper</a:t>
            </a:r>
            <a:endParaRPr lang="en-GB" altLang="en-US" sz="1800" b="1" dirty="0"/>
          </a:p>
        </p:txBody>
      </p:sp>
      <p:graphicFrame>
        <p:nvGraphicFramePr>
          <p:cNvPr id="194" name="Chart 1"/>
          <p:cNvGraphicFramePr>
            <a:graphicFrameLocks noGrp="1"/>
          </p:cNvGraphicFramePr>
          <p:nvPr>
            <p:ph idx="1"/>
          </p:nvPr>
        </p:nvGraphicFramePr>
        <p:xfrm>
          <a:off x="838200" y="181419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458</Words>
  <Application>Microsoft Macintosh PowerPoint</Application>
  <PresentationFormat>Custom</PresentationFormat>
  <Paragraphs>126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The WAC Report : Neurodiverse voices: opening doors to employment  A predictable and unexpected journey   </vt:lpstr>
      <vt:lpstr>Westminster AchieveAbility Commission (WAC)</vt:lpstr>
      <vt:lpstr>Enthusiasm of participation</vt:lpstr>
      <vt:lpstr>How have we done this?</vt:lpstr>
      <vt:lpstr> How have we done this?</vt:lpstr>
      <vt:lpstr>Key headlines of the report</vt:lpstr>
      <vt:lpstr>Only a minority have one label of neurodivergence ( Dr Ross Cooper)</vt:lpstr>
      <vt:lpstr>Consistency of message</vt:lpstr>
      <vt:lpstr>The importance of an understanding, well-informed manager Dr Ross Cooper</vt:lpstr>
      <vt:lpstr>Disclosure is  dangerous Dr Ross Cooper</vt:lpstr>
      <vt:lpstr>Need to change the system, rather than simply rely on 'reasonable adjustments’ (Dr Ross Cooper)</vt:lpstr>
      <vt:lpstr>Bullet pointing text is extremely important Dr Ross Cooper</vt:lpstr>
      <vt:lpstr>10 Barriers to employment identified</vt:lpstr>
      <vt:lpstr>10 Barriers to employment identified (cont)</vt:lpstr>
      <vt:lpstr>10 Barriers to employment identified (cont)</vt:lpstr>
      <vt:lpstr>8 Main Recommendations:</vt:lpstr>
      <vt:lpstr>8 main recommendations (cont)</vt:lpstr>
      <vt:lpstr>The WAC Report Journey: opening doors to employment for a neurodiverse society  Special thanks go to: Dr Ross Cooper- Craig Kennady -Melanie Jameson- Richard Todd Katherine Hewlett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WAC Report Journey</dc:title>
  <dc:creator>super</dc:creator>
  <cp:lastModifiedBy>user</cp:lastModifiedBy>
  <cp:revision>15</cp:revision>
  <cp:lastPrinted>2018-04-13T15:42:47Z</cp:lastPrinted>
  <dcterms:created xsi:type="dcterms:W3CDTF">2018-01-14T15:13:00Z</dcterms:created>
  <dcterms:modified xsi:type="dcterms:W3CDTF">2018-04-13T18:37:44Z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2057-10.2.0.5965</vt:lpwstr>
  </property>
</Properties>
</file>