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81" r:id="rId2"/>
    <p:sldId id="286" r:id="rId3"/>
    <p:sldId id="289" r:id="rId4"/>
    <p:sldId id="291" r:id="rId5"/>
    <p:sldId id="292" r:id="rId6"/>
    <p:sldId id="290" r:id="rId7"/>
    <p:sldId id="298" r:id="rId8"/>
    <p:sldId id="294" r:id="rId9"/>
    <p:sldId id="295" r:id="rId10"/>
    <p:sldId id="288" r:id="rId11"/>
    <p:sldId id="293" r:id="rId12"/>
    <p:sldId id="296" r:id="rId13"/>
    <p:sldId id="297" r:id="rId14"/>
    <p:sldId id="27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521415D9-36F7-43E2-AB2F-B90AF26B5E84}">
      <p14:sectionLst xmlns:p14="http://schemas.microsoft.com/office/powerpoint/2010/main">
        <p14:section name="Untitled Section" id="{29C7A272-2390-244F-B995-91F31DA6EDAE}">
          <p14:sldIdLst>
            <p14:sldId id="281"/>
            <p14:sldId id="286"/>
            <p14:sldId id="289"/>
            <p14:sldId id="291"/>
            <p14:sldId id="292"/>
            <p14:sldId id="290"/>
            <p14:sldId id="298"/>
            <p14:sldId id="294"/>
            <p14:sldId id="295"/>
            <p14:sldId id="288"/>
            <p14:sldId id="293"/>
            <p14:sldId id="296"/>
            <p14:sldId id="297"/>
            <p14:sldId id="274"/>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l Whitloc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9DB1B"/>
    <a:srgbClr val="65BD39"/>
    <a:srgbClr val="E60000"/>
    <a:srgbClr val="008000"/>
    <a:srgbClr val="D9FFD9"/>
    <a:srgbClr val="E7FFE7"/>
    <a:srgbClr val="C9FFC9"/>
    <a:srgbClr val="D5FFE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120" d="100"/>
          <a:sy n="120" d="100"/>
        </p:scale>
        <p:origin x="-96"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1A1E864D-E21C-3549-94C5-39CA234ACB33}" type="slidenum">
              <a:rPr lang="en-US"/>
              <a:pPr/>
              <a:t>‹#›</a:t>
            </a:fld>
            <a:endParaRPr lang="en-US" dirty="0"/>
          </a:p>
        </p:txBody>
      </p:sp>
    </p:spTree>
    <p:extLst>
      <p:ext uri="{BB962C8B-B14F-4D97-AF65-F5344CB8AC3E}">
        <p14:creationId xmlns:p14="http://schemas.microsoft.com/office/powerpoint/2010/main" val="668042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E33E87C6-5AEA-474C-AB51-A5C019929AFF}" type="slidenum">
              <a:rPr lang="en-US"/>
              <a:pPr/>
              <a:t>‹#›</a:t>
            </a:fld>
            <a:endParaRPr lang="en-US" dirty="0"/>
          </a:p>
        </p:txBody>
      </p:sp>
    </p:spTree>
    <p:extLst>
      <p:ext uri="{BB962C8B-B14F-4D97-AF65-F5344CB8AC3E}">
        <p14:creationId xmlns:p14="http://schemas.microsoft.com/office/powerpoint/2010/main" val="22991044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7BA87D0-86BC-7349-B468-CBBD7EFE3AA0}" type="slidenum">
              <a:rPr lang="en-US"/>
              <a:pPr/>
              <a:t>‹#›</a:t>
            </a:fld>
            <a:endParaRPr lang="en-US" dirty="0"/>
          </a:p>
        </p:txBody>
      </p:sp>
    </p:spTree>
    <p:extLst>
      <p:ext uri="{BB962C8B-B14F-4D97-AF65-F5344CB8AC3E}">
        <p14:creationId xmlns:p14="http://schemas.microsoft.com/office/powerpoint/2010/main" val="377664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17F2ED1-C22E-1640-8C31-862386789683}" type="slidenum">
              <a:rPr lang="en-US"/>
              <a:pPr/>
              <a:t>‹#›</a:t>
            </a:fld>
            <a:endParaRPr lang="en-US" dirty="0"/>
          </a:p>
        </p:txBody>
      </p:sp>
    </p:spTree>
    <p:extLst>
      <p:ext uri="{BB962C8B-B14F-4D97-AF65-F5344CB8AC3E}">
        <p14:creationId xmlns:p14="http://schemas.microsoft.com/office/powerpoint/2010/main" val="26793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AA5D38B-3505-A749-B60A-399468574875}" type="slidenum">
              <a:rPr lang="en-US"/>
              <a:pPr/>
              <a:t>‹#›</a:t>
            </a:fld>
            <a:endParaRPr lang="en-US" dirty="0"/>
          </a:p>
        </p:txBody>
      </p:sp>
    </p:spTree>
    <p:extLst>
      <p:ext uri="{BB962C8B-B14F-4D97-AF65-F5344CB8AC3E}">
        <p14:creationId xmlns:p14="http://schemas.microsoft.com/office/powerpoint/2010/main" val="3418815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6E6FE91-0737-2146-B64C-80D4A6A30B46}" type="slidenum">
              <a:rPr lang="en-US"/>
              <a:pPr/>
              <a:t>‹#›</a:t>
            </a:fld>
            <a:endParaRPr lang="en-US" dirty="0"/>
          </a:p>
        </p:txBody>
      </p:sp>
    </p:spTree>
    <p:extLst>
      <p:ext uri="{BB962C8B-B14F-4D97-AF65-F5344CB8AC3E}">
        <p14:creationId xmlns:p14="http://schemas.microsoft.com/office/powerpoint/2010/main" val="1285794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C957954-0444-E545-A70B-2DE6F531C060}" type="slidenum">
              <a:rPr lang="en-US"/>
              <a:pPr/>
              <a:t>‹#›</a:t>
            </a:fld>
            <a:endParaRPr lang="en-US" dirty="0"/>
          </a:p>
        </p:txBody>
      </p:sp>
    </p:spTree>
    <p:extLst>
      <p:ext uri="{BB962C8B-B14F-4D97-AF65-F5344CB8AC3E}">
        <p14:creationId xmlns:p14="http://schemas.microsoft.com/office/powerpoint/2010/main" val="1632849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7C76AD4-85C6-A84B-967C-42118B30C164}" type="slidenum">
              <a:rPr lang="en-US"/>
              <a:pPr/>
              <a:t>‹#›</a:t>
            </a:fld>
            <a:endParaRPr lang="en-US" dirty="0"/>
          </a:p>
        </p:txBody>
      </p:sp>
    </p:spTree>
    <p:extLst>
      <p:ext uri="{BB962C8B-B14F-4D97-AF65-F5344CB8AC3E}">
        <p14:creationId xmlns:p14="http://schemas.microsoft.com/office/powerpoint/2010/main" val="957318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BA1B3A3-A7F8-EC45-A1A8-5F9B87B85440}" type="slidenum">
              <a:rPr lang="en-US"/>
              <a:pPr/>
              <a:t>‹#›</a:t>
            </a:fld>
            <a:endParaRPr lang="en-US" dirty="0"/>
          </a:p>
        </p:txBody>
      </p:sp>
    </p:spTree>
    <p:extLst>
      <p:ext uri="{BB962C8B-B14F-4D97-AF65-F5344CB8AC3E}">
        <p14:creationId xmlns:p14="http://schemas.microsoft.com/office/powerpoint/2010/main" val="1645973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9965FA37-D001-8F4D-84CB-1EA2917B0A37}" type="slidenum">
              <a:rPr lang="en-US"/>
              <a:pPr/>
              <a:t>‹#›</a:t>
            </a:fld>
            <a:endParaRPr lang="en-US" dirty="0"/>
          </a:p>
        </p:txBody>
      </p:sp>
    </p:spTree>
    <p:extLst>
      <p:ext uri="{BB962C8B-B14F-4D97-AF65-F5344CB8AC3E}">
        <p14:creationId xmlns:p14="http://schemas.microsoft.com/office/powerpoint/2010/main" val="598573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64C9ADF-C06A-7940-B50E-FE6A24C2EBF9}" type="slidenum">
              <a:rPr lang="en-US"/>
              <a:pPr/>
              <a:t>‹#›</a:t>
            </a:fld>
            <a:endParaRPr lang="en-US" dirty="0"/>
          </a:p>
        </p:txBody>
      </p:sp>
    </p:spTree>
    <p:extLst>
      <p:ext uri="{BB962C8B-B14F-4D97-AF65-F5344CB8AC3E}">
        <p14:creationId xmlns:p14="http://schemas.microsoft.com/office/powerpoint/2010/main" val="168302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E5EDEBB7-A60F-D240-B5B6-B031BB750888}" type="slidenum">
              <a:rPr lang="en-US"/>
              <a:pPr/>
              <a:t>‹#›</a:t>
            </a:fld>
            <a:endParaRPr lang="en-US" dirty="0"/>
          </a:p>
        </p:txBody>
      </p:sp>
    </p:spTree>
    <p:extLst>
      <p:ext uri="{BB962C8B-B14F-4D97-AF65-F5344CB8AC3E}">
        <p14:creationId xmlns:p14="http://schemas.microsoft.com/office/powerpoint/2010/main" val="2692851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151856A-7331-524C-9712-901D6B6947BF}" type="slidenum">
              <a:rPr lang="en-US"/>
              <a:pPr/>
              <a:t>‹#›</a:t>
            </a:fld>
            <a:endParaRPr lang="en-US" dirty="0"/>
          </a:p>
        </p:txBody>
      </p:sp>
    </p:spTree>
    <p:extLst>
      <p:ext uri="{BB962C8B-B14F-4D97-AF65-F5344CB8AC3E}">
        <p14:creationId xmlns:p14="http://schemas.microsoft.com/office/powerpoint/2010/main" val="358885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87AF87A-68FB-3D47-9C48-5299DDD7A9DD}" type="slidenum">
              <a:rPr lang="en-US"/>
              <a:pPr/>
              <a:t>‹#›</a:t>
            </a:fld>
            <a:endParaRPr lang="en-US" dirty="0"/>
          </a:p>
        </p:txBody>
      </p:sp>
    </p:spTree>
    <p:extLst>
      <p:ext uri="{BB962C8B-B14F-4D97-AF65-F5344CB8AC3E}">
        <p14:creationId xmlns:p14="http://schemas.microsoft.com/office/powerpoint/2010/main" val="23834297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9FFD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7B301188-C7E9-374A-A4F0-2D7BCC376FA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xmlns:p14="http://schemas.microsoft.com/office/powerpoint/2010/main" id="1" dur="indefinite" restart="never" nodeType="tmRoot"/>
      </p:par>
    </p:tnLst>
  </p:timing>
  <p:txStyles>
    <p:titleStyle>
      <a:lvl1pPr algn="ctr" rtl="0" eaLnBrk="1" fontAlgn="base" hangingPunct="1">
        <a:spcBef>
          <a:spcPct val="0"/>
        </a:spcBef>
        <a:spcAft>
          <a:spcPct val="0"/>
        </a:spcAft>
        <a:defRPr sz="3600">
          <a:solidFill>
            <a:srgbClr val="660066"/>
          </a:solidFill>
          <a:latin typeface="+mj-lt"/>
          <a:ea typeface="+mj-ea"/>
          <a:cs typeface="+mj-cs"/>
        </a:defRPr>
      </a:lvl1pPr>
      <a:lvl2pPr algn="ctr" rtl="0" eaLnBrk="1" fontAlgn="base" hangingPunct="1">
        <a:spcBef>
          <a:spcPct val="0"/>
        </a:spcBef>
        <a:spcAft>
          <a:spcPct val="0"/>
        </a:spcAft>
        <a:defRPr sz="3600">
          <a:solidFill>
            <a:srgbClr val="660066"/>
          </a:solidFill>
          <a:latin typeface="Verdana" charset="0"/>
          <a:ea typeface="ＭＳ Ｐゴシック" charset="0"/>
        </a:defRPr>
      </a:lvl2pPr>
      <a:lvl3pPr algn="ctr" rtl="0" eaLnBrk="1" fontAlgn="base" hangingPunct="1">
        <a:spcBef>
          <a:spcPct val="0"/>
        </a:spcBef>
        <a:spcAft>
          <a:spcPct val="0"/>
        </a:spcAft>
        <a:defRPr sz="3600">
          <a:solidFill>
            <a:srgbClr val="660066"/>
          </a:solidFill>
          <a:latin typeface="Verdana" charset="0"/>
          <a:ea typeface="ＭＳ Ｐゴシック" charset="0"/>
        </a:defRPr>
      </a:lvl3pPr>
      <a:lvl4pPr algn="ctr" rtl="0" eaLnBrk="1" fontAlgn="base" hangingPunct="1">
        <a:spcBef>
          <a:spcPct val="0"/>
        </a:spcBef>
        <a:spcAft>
          <a:spcPct val="0"/>
        </a:spcAft>
        <a:defRPr sz="3600">
          <a:solidFill>
            <a:srgbClr val="660066"/>
          </a:solidFill>
          <a:latin typeface="Verdana" charset="0"/>
          <a:ea typeface="ＭＳ Ｐゴシック" charset="0"/>
        </a:defRPr>
      </a:lvl4pPr>
      <a:lvl5pPr algn="ctr" rtl="0" eaLnBrk="1" fontAlgn="base" hangingPunct="1">
        <a:spcBef>
          <a:spcPct val="0"/>
        </a:spcBef>
        <a:spcAft>
          <a:spcPct val="0"/>
        </a:spcAft>
        <a:defRPr sz="3600">
          <a:solidFill>
            <a:srgbClr val="660066"/>
          </a:solidFill>
          <a:latin typeface="Verdana" charset="0"/>
          <a:ea typeface="ＭＳ Ｐゴシック" charset="0"/>
        </a:defRPr>
      </a:lvl5pPr>
      <a:lvl6pPr marL="457200" algn="ctr" rtl="0" eaLnBrk="1" fontAlgn="base" hangingPunct="1">
        <a:spcBef>
          <a:spcPct val="0"/>
        </a:spcBef>
        <a:spcAft>
          <a:spcPct val="0"/>
        </a:spcAft>
        <a:defRPr sz="3600">
          <a:solidFill>
            <a:srgbClr val="660066"/>
          </a:solidFill>
          <a:latin typeface="Verdana" charset="0"/>
          <a:ea typeface="ＭＳ Ｐゴシック" charset="0"/>
        </a:defRPr>
      </a:lvl6pPr>
      <a:lvl7pPr marL="914400" algn="ctr" rtl="0" eaLnBrk="1" fontAlgn="base" hangingPunct="1">
        <a:spcBef>
          <a:spcPct val="0"/>
        </a:spcBef>
        <a:spcAft>
          <a:spcPct val="0"/>
        </a:spcAft>
        <a:defRPr sz="3600">
          <a:solidFill>
            <a:srgbClr val="660066"/>
          </a:solidFill>
          <a:latin typeface="Verdana" charset="0"/>
          <a:ea typeface="ＭＳ Ｐゴシック" charset="0"/>
        </a:defRPr>
      </a:lvl7pPr>
      <a:lvl8pPr marL="1371600" algn="ctr" rtl="0" eaLnBrk="1" fontAlgn="base" hangingPunct="1">
        <a:spcBef>
          <a:spcPct val="0"/>
        </a:spcBef>
        <a:spcAft>
          <a:spcPct val="0"/>
        </a:spcAft>
        <a:defRPr sz="3600">
          <a:solidFill>
            <a:srgbClr val="660066"/>
          </a:solidFill>
          <a:latin typeface="Verdana" charset="0"/>
          <a:ea typeface="ＭＳ Ｐゴシック" charset="0"/>
        </a:defRPr>
      </a:lvl8pPr>
      <a:lvl9pPr marL="1828800" algn="ctr" rtl="0" eaLnBrk="1" fontAlgn="base" hangingPunct="1">
        <a:spcBef>
          <a:spcPct val="0"/>
        </a:spcBef>
        <a:spcAft>
          <a:spcPct val="0"/>
        </a:spcAft>
        <a:defRPr sz="3600">
          <a:solidFill>
            <a:srgbClr val="660066"/>
          </a:solidFill>
          <a:latin typeface="Verdana" charset="0"/>
          <a:ea typeface="ＭＳ Ｐゴシック" charset="0"/>
        </a:defRPr>
      </a:lvl9pPr>
    </p:titleStyle>
    <p:bodyStyle>
      <a:lvl1pPr marL="342900" indent="-342900" algn="l" rtl="0" eaLnBrk="1" fontAlgn="base" hangingPunct="1">
        <a:spcBef>
          <a:spcPct val="20000"/>
        </a:spcBef>
        <a:spcAft>
          <a:spcPct val="0"/>
        </a:spcAft>
        <a:buClr>
          <a:srgbClr val="008000"/>
        </a:buClr>
        <a:buFont typeface="Wingdings" charset="0"/>
        <a:buChar char="§"/>
        <a:defRPr sz="3200">
          <a:solidFill>
            <a:srgbClr val="660066"/>
          </a:solidFill>
          <a:latin typeface="+mn-lt"/>
          <a:ea typeface="+mn-ea"/>
          <a:cs typeface="+mn-cs"/>
        </a:defRPr>
      </a:lvl1pPr>
      <a:lvl2pPr marL="742950" indent="-285750" algn="l" rtl="0" eaLnBrk="1" fontAlgn="base" hangingPunct="1">
        <a:spcBef>
          <a:spcPct val="20000"/>
        </a:spcBef>
        <a:spcAft>
          <a:spcPct val="0"/>
        </a:spcAft>
        <a:buClr>
          <a:srgbClr val="E60000"/>
        </a:buClr>
        <a:buFont typeface="Wingdings" charset="0"/>
        <a:buChar char="w"/>
        <a:defRPr sz="2800">
          <a:solidFill>
            <a:srgbClr val="660066"/>
          </a:solidFill>
          <a:latin typeface="+mn-lt"/>
          <a:ea typeface="+mn-ea"/>
        </a:defRPr>
      </a:lvl2pPr>
      <a:lvl3pPr marL="1143000" indent="-228600" algn="l" rtl="0" eaLnBrk="1" fontAlgn="base" hangingPunct="1">
        <a:spcBef>
          <a:spcPct val="20000"/>
        </a:spcBef>
        <a:spcAft>
          <a:spcPct val="0"/>
        </a:spcAft>
        <a:buClr>
          <a:srgbClr val="C9DB1B"/>
        </a:buClr>
        <a:buFont typeface="Wingdings" charset="0"/>
        <a:buChar char=""/>
        <a:defRPr sz="2400">
          <a:solidFill>
            <a:srgbClr val="660066"/>
          </a:solidFill>
          <a:latin typeface="+mn-lt"/>
          <a:ea typeface="+mn-ea"/>
        </a:defRPr>
      </a:lvl3pPr>
      <a:lvl4pPr marL="1600200" indent="-228600" algn="l" rtl="0" eaLnBrk="1" fontAlgn="base" hangingPunct="1">
        <a:spcBef>
          <a:spcPct val="20000"/>
        </a:spcBef>
        <a:spcAft>
          <a:spcPct val="0"/>
        </a:spcAft>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762872" cy="1143000"/>
          </a:xfrm>
        </p:spPr>
        <p:txBody>
          <a:bodyPr/>
          <a:lstStyle/>
          <a:p>
            <a:pPr algn="l"/>
            <a:r>
              <a:rPr lang="en-US" sz="4000" dirty="0" err="1" smtClean="0"/>
              <a:t>Neurodiversity</a:t>
            </a:r>
            <a:r>
              <a:rPr lang="en-US" sz="4000" dirty="0" smtClean="0"/>
              <a:t> in Action </a:t>
            </a:r>
            <a:endParaRPr lang="en-US" sz="4000" dirty="0"/>
          </a:p>
        </p:txBody>
      </p:sp>
      <p:sp>
        <p:nvSpPr>
          <p:cNvPr id="3" name="Content Placeholder 2"/>
          <p:cNvSpPr>
            <a:spLocks noGrp="1"/>
          </p:cNvSpPr>
          <p:nvPr>
            <p:ph idx="1"/>
          </p:nvPr>
        </p:nvSpPr>
        <p:spPr/>
        <p:txBody>
          <a:bodyPr/>
          <a:lstStyle/>
          <a:p>
            <a:pPr marL="0" indent="0">
              <a:buNone/>
            </a:pPr>
            <a:r>
              <a:rPr lang="en-US" sz="3600" dirty="0" smtClean="0"/>
              <a:t>The Workplace</a:t>
            </a:r>
            <a:endParaRPr lang="en-US" sz="3600" dirty="0"/>
          </a:p>
          <a:p>
            <a:pPr marL="0" indent="0">
              <a:buNone/>
            </a:pPr>
            <a:endParaRPr lang="en-US" sz="2000" dirty="0" smtClean="0"/>
          </a:p>
          <a:p>
            <a:r>
              <a:rPr lang="en-US" sz="2000" dirty="0" smtClean="0"/>
              <a:t>The </a:t>
            </a:r>
            <a:r>
              <a:rPr lang="en-US" sz="2000" dirty="0" err="1" smtClean="0"/>
              <a:t>Neurodiverse</a:t>
            </a:r>
            <a:r>
              <a:rPr lang="en-US" sz="2000" dirty="0" smtClean="0"/>
              <a:t> are </a:t>
            </a:r>
            <a:r>
              <a:rPr lang="en-US" sz="2000" dirty="0"/>
              <a:t>leaders in </a:t>
            </a:r>
            <a:r>
              <a:rPr lang="en-US" sz="2000" dirty="0" smtClean="0"/>
              <a:t>technology and business</a:t>
            </a:r>
            <a:endParaRPr lang="en-US" sz="2000" dirty="0"/>
          </a:p>
          <a:p>
            <a:pPr marL="0" indent="0">
              <a:buNone/>
            </a:pPr>
            <a:r>
              <a:rPr lang="en-US" sz="2000" dirty="0"/>
              <a:t>Steve Jobs (Apple Mac) Bill Gates (Microsoft</a:t>
            </a:r>
            <a:r>
              <a:rPr lang="en-US" sz="2000" dirty="0" smtClean="0"/>
              <a:t>)</a:t>
            </a:r>
          </a:p>
          <a:p>
            <a:r>
              <a:rPr lang="en-US" sz="2000" dirty="0" smtClean="0"/>
              <a:t>City University report - 35% </a:t>
            </a:r>
            <a:r>
              <a:rPr lang="en-US" sz="2000" dirty="0"/>
              <a:t>o</a:t>
            </a:r>
            <a:r>
              <a:rPr lang="en-US" sz="2000" dirty="0" smtClean="0"/>
              <a:t>f entrepreneurs are dyslexic (Professor Logan 2009)</a:t>
            </a:r>
          </a:p>
          <a:p>
            <a:pPr lvl="0"/>
            <a:r>
              <a:rPr lang="en-US" sz="2000" dirty="0"/>
              <a:t>Own more than one </a:t>
            </a:r>
            <a:r>
              <a:rPr lang="en-US" sz="2000" dirty="0" smtClean="0"/>
              <a:t>business</a:t>
            </a:r>
            <a:r>
              <a:rPr lang="en-GB" sz="2000" dirty="0" smtClean="0"/>
              <a:t>- </a:t>
            </a:r>
            <a:r>
              <a:rPr lang="en-US" sz="2000" dirty="0" smtClean="0"/>
              <a:t>grow </a:t>
            </a:r>
            <a:r>
              <a:rPr lang="en-US" sz="2000" dirty="0"/>
              <a:t>them more </a:t>
            </a:r>
            <a:r>
              <a:rPr lang="en-US" sz="2000" dirty="0" smtClean="0"/>
              <a:t>quickly</a:t>
            </a:r>
            <a:endParaRPr lang="en-GB" sz="2000" dirty="0"/>
          </a:p>
          <a:p>
            <a:pPr lvl="0"/>
            <a:r>
              <a:rPr lang="en-US" sz="2000" dirty="0" smtClean="0"/>
              <a:t>Start </a:t>
            </a:r>
            <a:r>
              <a:rPr lang="en-US" sz="2000" dirty="0"/>
              <a:t>their businesses right after school</a:t>
            </a:r>
            <a:endParaRPr lang="en-GB" sz="2000" dirty="0"/>
          </a:p>
          <a:p>
            <a:pPr lvl="0"/>
            <a:r>
              <a:rPr lang="en-US" sz="2000" dirty="0" smtClean="0"/>
              <a:t>Excel </a:t>
            </a:r>
            <a:r>
              <a:rPr lang="en-US" sz="2000" dirty="0"/>
              <a:t>in oral </a:t>
            </a:r>
            <a:r>
              <a:rPr lang="en-US" sz="2000" dirty="0" smtClean="0"/>
              <a:t>communications, </a:t>
            </a:r>
            <a:r>
              <a:rPr lang="en-US" sz="2000" dirty="0"/>
              <a:t>problem solving, delegation, and spatial </a:t>
            </a:r>
            <a:r>
              <a:rPr lang="en-US" sz="2000" dirty="0" smtClean="0"/>
              <a:t>awareness</a:t>
            </a:r>
          </a:p>
          <a:p>
            <a:r>
              <a:rPr lang="en-US" sz="2000" dirty="0" smtClean="0"/>
              <a:t>300,000 </a:t>
            </a:r>
            <a:r>
              <a:rPr lang="en-US" sz="2000" dirty="0"/>
              <a:t>dyslexic entrepreneurs (Halfpenny, J Halfpenny C. 2012)</a:t>
            </a:r>
          </a:p>
          <a:p>
            <a:pPr lvl="0"/>
            <a:endParaRPr lang="en-US" sz="2000" dirty="0" smtClean="0"/>
          </a:p>
          <a:p>
            <a:pPr marL="0" indent="0">
              <a:buNone/>
            </a:pPr>
            <a:endParaRPr lang="en-US" sz="2000" dirty="0" smtClean="0"/>
          </a:p>
          <a:p>
            <a:pPr marL="0" indent="0">
              <a:buNone/>
            </a:pPr>
            <a:endParaRPr lang="en-US" dirty="0"/>
          </a:p>
        </p:txBody>
      </p:sp>
      <p:pic>
        <p:nvPicPr>
          <p:cNvPr id="4" name="Picture 3" descr="Macintosh HD:Users:user:Desktop:Screen shot 2012-08-22 at 00.34.48.png"/>
          <p:cNvPicPr/>
          <p:nvPr/>
        </p:nvPicPr>
        <p:blipFill>
          <a:blip r:embed="rId2">
            <a:extLst>
              <a:ext uri="{28A0092B-C50C-407E-A947-70E740481C1C}">
                <a14:useLocalDpi xmlns:a14="http://schemas.microsoft.com/office/drawing/2010/main" val="0"/>
              </a:ext>
            </a:extLst>
          </a:blip>
          <a:srcRect/>
          <a:stretch>
            <a:fillRect/>
          </a:stretch>
        </p:blipFill>
        <p:spPr bwMode="auto">
          <a:xfrm>
            <a:off x="5292080" y="332656"/>
            <a:ext cx="3240360" cy="936104"/>
          </a:xfrm>
          <a:prstGeom prst="rect">
            <a:avLst/>
          </a:prstGeom>
          <a:noFill/>
          <a:ln>
            <a:noFill/>
          </a:ln>
        </p:spPr>
      </p:pic>
    </p:spTree>
    <p:extLst>
      <p:ext uri="{BB962C8B-B14F-4D97-AF65-F5344CB8AC3E}">
        <p14:creationId xmlns:p14="http://schemas.microsoft.com/office/powerpoint/2010/main" val="10298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Parliamentary </a:t>
            </a:r>
            <a:r>
              <a:rPr lang="en-US" dirty="0"/>
              <a:t>question-Tabled on: 13 November 2015</a:t>
            </a:r>
            <a:br>
              <a:rPr lang="en-US" dirty="0"/>
            </a:br>
            <a:endParaRPr lang="en-US" dirty="0"/>
          </a:p>
        </p:txBody>
      </p:sp>
      <p:sp>
        <p:nvSpPr>
          <p:cNvPr id="3" name="Content Placeholder 2"/>
          <p:cNvSpPr>
            <a:spLocks noGrp="1"/>
          </p:cNvSpPr>
          <p:nvPr>
            <p:ph idx="1"/>
          </p:nvPr>
        </p:nvSpPr>
        <p:spPr/>
        <p:txBody>
          <a:bodyPr/>
          <a:lstStyle/>
          <a:p>
            <a:r>
              <a:rPr lang="en-US" sz="2400" b="1" dirty="0"/>
              <a:t>Question</a:t>
            </a:r>
            <a:r>
              <a:rPr lang="en-US" sz="2400" b="1" dirty="0" smtClean="0"/>
              <a:t>:</a:t>
            </a:r>
          </a:p>
          <a:p>
            <a:pPr marL="0" indent="0">
              <a:buNone/>
            </a:pPr>
            <a:r>
              <a:rPr lang="en-US" sz="2400" dirty="0" smtClean="0"/>
              <a:t>To </a:t>
            </a:r>
            <a:r>
              <a:rPr lang="en-US" sz="2400" dirty="0"/>
              <a:t>ask the Secretary of State for Work and Pensions, how many apprentices who have dyslexia have received support from the Access to Work fund in each of the last five years. </a:t>
            </a:r>
            <a:endParaRPr lang="en-US" sz="2400" dirty="0" smtClean="0"/>
          </a:p>
          <a:p>
            <a:r>
              <a:rPr lang="en-US" sz="2400" b="1" dirty="0" smtClean="0"/>
              <a:t>Answer:</a:t>
            </a:r>
          </a:p>
          <a:p>
            <a:pPr marL="0" indent="0">
              <a:buNone/>
            </a:pPr>
            <a:r>
              <a:rPr lang="en-US" sz="2400" dirty="0" smtClean="0"/>
              <a:t>The overall </a:t>
            </a:r>
            <a:r>
              <a:rPr lang="en-US" sz="2400" dirty="0"/>
              <a:t>number of people with dyslexia who are helped by Access to Work has been steadily increasing. In 2014/15, 4,560 people who reported dyslexia as their primary condition were supported by the scheme</a:t>
            </a:r>
            <a:r>
              <a:rPr lang="en-US" sz="2400" dirty="0" smtClean="0"/>
              <a:t>.</a:t>
            </a:r>
            <a:endParaRPr lang="en-US" sz="2400" dirty="0"/>
          </a:p>
        </p:txBody>
      </p:sp>
    </p:spTree>
    <p:extLst>
      <p:ext uri="{BB962C8B-B14F-4D97-AF65-F5344CB8AC3E}">
        <p14:creationId xmlns:p14="http://schemas.microsoft.com/office/powerpoint/2010/main" val="181008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NEETs</a:t>
            </a:r>
            <a:endParaRPr lang="en-US" dirty="0"/>
          </a:p>
        </p:txBody>
      </p:sp>
      <p:sp>
        <p:nvSpPr>
          <p:cNvPr id="3" name="Content Placeholder 2"/>
          <p:cNvSpPr>
            <a:spLocks noGrp="1"/>
          </p:cNvSpPr>
          <p:nvPr>
            <p:ph idx="1"/>
          </p:nvPr>
        </p:nvSpPr>
        <p:spPr/>
        <p:txBody>
          <a:bodyPr/>
          <a:lstStyle/>
          <a:p>
            <a:r>
              <a:rPr lang="en-US" i="1" dirty="0"/>
              <a:t>The EHRC Triennial Review Developing the Employment Evidence Base</a:t>
            </a:r>
            <a:r>
              <a:rPr lang="en-US" dirty="0"/>
              <a:t> (Policy Studies 2010) states that having a disability doubles the incidence of </a:t>
            </a:r>
            <a:r>
              <a:rPr lang="en-US" dirty="0" smtClean="0"/>
              <a:t>*NEET </a:t>
            </a:r>
            <a:r>
              <a:rPr lang="en-US" dirty="0"/>
              <a:t>status compared with those </a:t>
            </a:r>
            <a:r>
              <a:rPr lang="en-US" dirty="0" smtClean="0"/>
              <a:t>without</a:t>
            </a:r>
          </a:p>
          <a:p>
            <a:endParaRPr lang="en-US" dirty="0"/>
          </a:p>
          <a:p>
            <a:pPr marL="0" indent="0">
              <a:buNone/>
            </a:pPr>
            <a:r>
              <a:rPr lang="en-US" dirty="0" smtClean="0"/>
              <a:t>*NEET- Not in Employment, Education or Training</a:t>
            </a:r>
            <a:endParaRPr lang="en-US" dirty="0"/>
          </a:p>
        </p:txBody>
      </p:sp>
    </p:spTree>
    <p:extLst>
      <p:ext uri="{BB962C8B-B14F-4D97-AF65-F5344CB8AC3E}">
        <p14:creationId xmlns:p14="http://schemas.microsoft.com/office/powerpoint/2010/main" val="191026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have increasing extremes</a:t>
            </a:r>
            <a:endParaRPr lang="en-US" b="1" dirty="0"/>
          </a:p>
        </p:txBody>
      </p:sp>
      <p:sp>
        <p:nvSpPr>
          <p:cNvPr id="3" name="Content Placeholder 2"/>
          <p:cNvSpPr>
            <a:spLocks noGrp="1"/>
          </p:cNvSpPr>
          <p:nvPr>
            <p:ph idx="1"/>
          </p:nvPr>
        </p:nvSpPr>
        <p:spPr/>
        <p:txBody>
          <a:bodyPr/>
          <a:lstStyle/>
          <a:p>
            <a:r>
              <a:rPr lang="en-US" sz="2800" dirty="0" smtClean="0"/>
              <a:t>Those who have and those who have not</a:t>
            </a:r>
          </a:p>
          <a:p>
            <a:r>
              <a:rPr lang="en-US" sz="2800" dirty="0" smtClean="0"/>
              <a:t>The </a:t>
            </a:r>
            <a:r>
              <a:rPr lang="en-US" sz="2800" dirty="0" err="1" smtClean="0"/>
              <a:t>Neurodiverse</a:t>
            </a:r>
            <a:r>
              <a:rPr lang="en-US" sz="2800" dirty="0" smtClean="0"/>
              <a:t> if not given opportunities earlier in life have a higher chance of unemployment</a:t>
            </a:r>
          </a:p>
          <a:p>
            <a:r>
              <a:rPr lang="en-US" sz="2800" dirty="0" smtClean="0"/>
              <a:t>Yet there is little data to tell us the actual figures</a:t>
            </a:r>
          </a:p>
          <a:p>
            <a:r>
              <a:rPr lang="en-US" sz="2800" dirty="0" smtClean="0"/>
              <a:t>Systems that lack consistency</a:t>
            </a:r>
          </a:p>
          <a:p>
            <a:r>
              <a:rPr lang="en-US" sz="2800" dirty="0" smtClean="0"/>
              <a:t>Despite this the </a:t>
            </a:r>
            <a:r>
              <a:rPr lang="en-US" sz="2800" dirty="0" err="1" smtClean="0"/>
              <a:t>Neurodiverse</a:t>
            </a:r>
            <a:r>
              <a:rPr lang="en-US" sz="2800" dirty="0" smtClean="0"/>
              <a:t> contribute substantially to this economy </a:t>
            </a:r>
          </a:p>
        </p:txBody>
      </p:sp>
    </p:spTree>
    <p:extLst>
      <p:ext uri="{BB962C8B-B14F-4D97-AF65-F5344CB8AC3E}">
        <p14:creationId xmlns:p14="http://schemas.microsoft.com/office/powerpoint/2010/main" val="2479617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wanted</a:t>
            </a:r>
            <a:endParaRPr lang="en-US" dirty="0"/>
          </a:p>
        </p:txBody>
      </p:sp>
      <p:sp>
        <p:nvSpPr>
          <p:cNvPr id="3" name="Content Placeholder 2"/>
          <p:cNvSpPr>
            <a:spLocks noGrp="1"/>
          </p:cNvSpPr>
          <p:nvPr>
            <p:ph idx="1"/>
          </p:nvPr>
        </p:nvSpPr>
        <p:spPr/>
        <p:txBody>
          <a:bodyPr/>
          <a:lstStyle/>
          <a:p>
            <a:r>
              <a:rPr lang="en-US" dirty="0" smtClean="0"/>
              <a:t>Accessible data</a:t>
            </a:r>
          </a:p>
          <a:p>
            <a:r>
              <a:rPr lang="en-US" dirty="0" smtClean="0"/>
              <a:t>Workplace based on results not methods</a:t>
            </a:r>
          </a:p>
          <a:p>
            <a:r>
              <a:rPr lang="en-US" dirty="0" smtClean="0"/>
              <a:t>Consistent systems for support in employment</a:t>
            </a:r>
          </a:p>
          <a:p>
            <a:r>
              <a:rPr lang="en-US" dirty="0" smtClean="0"/>
              <a:t>A group of Blue </a:t>
            </a:r>
            <a:r>
              <a:rPr lang="en-US" smtClean="0"/>
              <a:t>Chip businesses </a:t>
            </a:r>
            <a:r>
              <a:rPr lang="en-US" dirty="0" smtClean="0"/>
              <a:t>which sign up to all of </a:t>
            </a:r>
            <a:r>
              <a:rPr lang="en-US" smtClean="0"/>
              <a:t>the above</a:t>
            </a:r>
            <a:endParaRPr lang="en-US" dirty="0"/>
          </a:p>
        </p:txBody>
      </p:sp>
    </p:spTree>
    <p:extLst>
      <p:ext uri="{BB962C8B-B14F-4D97-AF65-F5344CB8AC3E}">
        <p14:creationId xmlns:p14="http://schemas.microsoft.com/office/powerpoint/2010/main" val="3573440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r>
              <a:rPr lang="en-US" sz="4400" dirty="0" smtClean="0">
                <a:solidFill>
                  <a:srgbClr val="3366FF"/>
                </a:solidFill>
              </a:rPr>
              <a:t>A Vision</a:t>
            </a:r>
            <a:endParaRPr lang="en-US" sz="4400" dirty="0">
              <a:solidFill>
                <a:srgbClr val="3366FF"/>
              </a:solidFill>
            </a:endParaRPr>
          </a:p>
        </p:txBody>
      </p:sp>
      <p:sp>
        <p:nvSpPr>
          <p:cNvPr id="3" name="Content Placeholder 2"/>
          <p:cNvSpPr>
            <a:spLocks noGrp="1"/>
          </p:cNvSpPr>
          <p:nvPr>
            <p:ph idx="1"/>
          </p:nvPr>
        </p:nvSpPr>
        <p:spPr>
          <a:xfrm>
            <a:off x="457200" y="1340768"/>
            <a:ext cx="8229600" cy="4785395"/>
          </a:xfrm>
        </p:spPr>
        <p:txBody>
          <a:bodyPr/>
          <a:lstStyle/>
          <a:p>
            <a:pPr>
              <a:lnSpc>
                <a:spcPct val="120000"/>
              </a:lnSpc>
            </a:pPr>
            <a:r>
              <a:rPr lang="en-US" sz="2400" dirty="0" smtClean="0"/>
              <a:t>In 50 years the </a:t>
            </a:r>
            <a:r>
              <a:rPr lang="en-US" sz="2400" dirty="0"/>
              <a:t>world </a:t>
            </a:r>
            <a:r>
              <a:rPr lang="en-US" sz="2400" dirty="0" smtClean="0"/>
              <a:t>could be </a:t>
            </a:r>
            <a:r>
              <a:rPr lang="en-US" sz="2400" dirty="0"/>
              <a:t>a very different place.  Text speak communications through mobile devices will be the preferred form of communications with no more paper letters.  </a:t>
            </a:r>
            <a:endParaRPr lang="en-US" sz="2400" dirty="0" smtClean="0"/>
          </a:p>
          <a:p>
            <a:pPr>
              <a:lnSpc>
                <a:spcPct val="120000"/>
              </a:lnSpc>
            </a:pPr>
            <a:endParaRPr lang="en-US" sz="2400" dirty="0"/>
          </a:p>
          <a:p>
            <a:pPr>
              <a:lnSpc>
                <a:spcPct val="120000"/>
              </a:lnSpc>
            </a:pPr>
            <a:r>
              <a:rPr lang="en-US" sz="2400" dirty="0" smtClean="0"/>
              <a:t>Spelling </a:t>
            </a:r>
            <a:r>
              <a:rPr lang="en-US" sz="2400" dirty="0"/>
              <a:t>will no longer be so important due to the speed of communication and the requirement for bite sized chunks of information to convey immediate messages.  It will be vital to be up to speed within a world of </a:t>
            </a:r>
            <a:r>
              <a:rPr lang="en-US" sz="2400" dirty="0" smtClean="0"/>
              <a:t>global communications.</a:t>
            </a:r>
          </a:p>
          <a:p>
            <a:pPr>
              <a:lnSpc>
                <a:spcPct val="120000"/>
              </a:lnSpc>
            </a:pPr>
            <a:endParaRPr lang="en-US" sz="2000" dirty="0" smtClean="0"/>
          </a:p>
          <a:p>
            <a:pPr marL="0" indent="0">
              <a:lnSpc>
                <a:spcPct val="120000"/>
              </a:lnSpc>
              <a:buNone/>
            </a:pPr>
            <a:r>
              <a:rPr lang="en-US" sz="2000" dirty="0"/>
              <a:t> </a:t>
            </a:r>
          </a:p>
        </p:txBody>
      </p:sp>
    </p:spTree>
    <p:extLst>
      <p:ext uri="{BB962C8B-B14F-4D97-AF65-F5344CB8AC3E}">
        <p14:creationId xmlns:p14="http://schemas.microsoft.com/office/powerpoint/2010/main" val="2115489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YET there are still barriers</a:t>
            </a:r>
            <a:endParaRPr lang="en-US" dirty="0"/>
          </a:p>
        </p:txBody>
      </p:sp>
      <p:sp>
        <p:nvSpPr>
          <p:cNvPr id="3" name="Content Placeholder 2"/>
          <p:cNvSpPr>
            <a:spLocks noGrp="1"/>
          </p:cNvSpPr>
          <p:nvPr>
            <p:ph idx="1"/>
          </p:nvPr>
        </p:nvSpPr>
        <p:spPr/>
        <p:txBody>
          <a:bodyPr/>
          <a:lstStyle/>
          <a:p>
            <a:r>
              <a:rPr lang="en-US" sz="3600" dirty="0" smtClean="0"/>
              <a:t>The </a:t>
            </a:r>
            <a:r>
              <a:rPr lang="en-US" sz="3600" dirty="0" err="1" smtClean="0"/>
              <a:t>Neurodiverse</a:t>
            </a:r>
            <a:r>
              <a:rPr lang="en-US" sz="3600" dirty="0" smtClean="0"/>
              <a:t> face </a:t>
            </a:r>
            <a:r>
              <a:rPr lang="en-US" sz="3600" dirty="0"/>
              <a:t>barriers due to the lack of understanding of </a:t>
            </a:r>
            <a:r>
              <a:rPr lang="en-US" sz="3600" dirty="0" smtClean="0"/>
              <a:t>skills </a:t>
            </a:r>
            <a:r>
              <a:rPr lang="en-US" sz="3600" dirty="0"/>
              <a:t>and abilities by employers, networks, educationalists, businesses and policy makers </a:t>
            </a:r>
            <a:endParaRPr lang="en-US" sz="3600" dirty="0" smtClean="0"/>
          </a:p>
          <a:p>
            <a:pPr marL="0" indent="0">
              <a:buNone/>
            </a:pPr>
            <a:r>
              <a:rPr lang="en-US" sz="2000" dirty="0" smtClean="0"/>
              <a:t>Source; </a:t>
            </a:r>
            <a:r>
              <a:rPr lang="en-US" sz="2000" dirty="0"/>
              <a:t>I</a:t>
            </a:r>
            <a:r>
              <a:rPr lang="en-US" sz="2000" dirty="0" smtClean="0"/>
              <a:t>n their Element the case for investing in Dyslexic</a:t>
            </a:r>
          </a:p>
          <a:p>
            <a:pPr marL="0" indent="0">
              <a:buNone/>
            </a:pPr>
            <a:r>
              <a:rPr lang="en-US" sz="2000" dirty="0" smtClean="0"/>
              <a:t>Entrepreneurs. (Halfpenny &amp; Halfpenny 2012)</a:t>
            </a:r>
            <a:endParaRPr lang="en-US" sz="2000" dirty="0"/>
          </a:p>
          <a:p>
            <a:endParaRPr lang="en-GB" sz="2000" dirty="0"/>
          </a:p>
          <a:p>
            <a:endParaRPr lang="en-US" dirty="0"/>
          </a:p>
        </p:txBody>
      </p:sp>
    </p:spTree>
    <p:extLst>
      <p:ext uri="{BB962C8B-B14F-4D97-AF65-F5344CB8AC3E}">
        <p14:creationId xmlns:p14="http://schemas.microsoft.com/office/powerpoint/2010/main" val="25692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Neurodiverse</a:t>
            </a:r>
            <a:r>
              <a:rPr lang="en-US" dirty="0" smtClean="0"/>
              <a:t> Talents</a:t>
            </a:r>
            <a:endParaRPr lang="en-US" dirty="0"/>
          </a:p>
        </p:txBody>
      </p:sp>
      <p:sp>
        <p:nvSpPr>
          <p:cNvPr id="3" name="Content Placeholder 2"/>
          <p:cNvSpPr>
            <a:spLocks noGrp="1"/>
          </p:cNvSpPr>
          <p:nvPr>
            <p:ph idx="1"/>
          </p:nvPr>
        </p:nvSpPr>
        <p:spPr/>
        <p:txBody>
          <a:bodyPr/>
          <a:lstStyle/>
          <a:p>
            <a:r>
              <a:rPr lang="en-US" dirty="0" smtClean="0"/>
              <a:t>Resilience</a:t>
            </a:r>
          </a:p>
          <a:p>
            <a:r>
              <a:rPr lang="en-US" dirty="0"/>
              <a:t>M</a:t>
            </a:r>
            <a:r>
              <a:rPr lang="en-US" dirty="0" smtClean="0"/>
              <a:t>ental </a:t>
            </a:r>
            <a:r>
              <a:rPr lang="en-US" dirty="0"/>
              <a:t>flexibility </a:t>
            </a:r>
            <a:endParaRPr lang="en-US" dirty="0" smtClean="0"/>
          </a:p>
          <a:p>
            <a:r>
              <a:rPr lang="en-US" dirty="0" smtClean="0"/>
              <a:t>Ability to overcome difficulties</a:t>
            </a:r>
          </a:p>
          <a:p>
            <a:r>
              <a:rPr lang="en-US" dirty="0" smtClean="0"/>
              <a:t>Problem solving</a:t>
            </a:r>
          </a:p>
          <a:p>
            <a:r>
              <a:rPr lang="en-US" dirty="0" smtClean="0"/>
              <a:t>Spot opportunities</a:t>
            </a:r>
          </a:p>
          <a:p>
            <a:r>
              <a:rPr lang="en-US" dirty="0" smtClean="0"/>
              <a:t>Develop vision</a:t>
            </a:r>
          </a:p>
          <a:p>
            <a:r>
              <a:rPr lang="en-US" dirty="0" smtClean="0"/>
              <a:t>Form relationships to motivate</a:t>
            </a:r>
          </a:p>
          <a:p>
            <a:r>
              <a:rPr lang="en-US" dirty="0" smtClean="0"/>
              <a:t>Negotiate and delegate</a:t>
            </a:r>
          </a:p>
          <a:p>
            <a:endParaRPr lang="en-US" dirty="0" smtClean="0"/>
          </a:p>
          <a:p>
            <a:endParaRPr lang="en-US" dirty="0" smtClean="0"/>
          </a:p>
          <a:p>
            <a:endParaRPr lang="en-US" dirty="0"/>
          </a:p>
        </p:txBody>
      </p:sp>
    </p:spTree>
    <p:extLst>
      <p:ext uri="{BB962C8B-B14F-4D97-AF65-F5344CB8AC3E}">
        <p14:creationId xmlns:p14="http://schemas.microsoft.com/office/powerpoint/2010/main" val="3804667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approach to the workplace</a:t>
            </a:r>
            <a:endParaRPr lang="en-US" dirty="0"/>
          </a:p>
        </p:txBody>
      </p:sp>
      <p:sp>
        <p:nvSpPr>
          <p:cNvPr id="3" name="Content Placeholder 2"/>
          <p:cNvSpPr>
            <a:spLocks noGrp="1"/>
          </p:cNvSpPr>
          <p:nvPr>
            <p:ph idx="1"/>
          </p:nvPr>
        </p:nvSpPr>
        <p:spPr/>
        <p:txBody>
          <a:bodyPr/>
          <a:lstStyle/>
          <a:p>
            <a:r>
              <a:rPr lang="en-US" dirty="0" smtClean="0"/>
              <a:t>‘There </a:t>
            </a:r>
            <a:r>
              <a:rPr lang="en-US" dirty="0"/>
              <a:t>is an urgent need for comprehensive methods of intervention and remediation” </a:t>
            </a:r>
            <a:endParaRPr lang="en-US" dirty="0" smtClean="0"/>
          </a:p>
          <a:p>
            <a:r>
              <a:rPr lang="en-US" dirty="0" smtClean="0"/>
              <a:t>An innovative approach such as focusing </a:t>
            </a:r>
            <a:r>
              <a:rPr lang="en-US" dirty="0"/>
              <a:t>on end results, rather than the methods applied </a:t>
            </a:r>
          </a:p>
          <a:p>
            <a:pPr marL="0" indent="0">
              <a:buNone/>
            </a:pPr>
            <a:endParaRPr lang="en-US" dirty="0"/>
          </a:p>
          <a:p>
            <a:r>
              <a:rPr lang="en-US" dirty="0" smtClean="0"/>
              <a:t>John Cass Business School in 2011</a:t>
            </a:r>
            <a:endParaRPr lang="en-US" dirty="0"/>
          </a:p>
        </p:txBody>
      </p:sp>
    </p:spTree>
    <p:extLst>
      <p:ext uri="{BB962C8B-B14F-4D97-AF65-F5344CB8AC3E}">
        <p14:creationId xmlns:p14="http://schemas.microsoft.com/office/powerpoint/2010/main" val="212033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know the barriers</a:t>
            </a:r>
            <a:endParaRPr lang="en-US" dirty="0"/>
          </a:p>
        </p:txBody>
      </p:sp>
      <p:sp>
        <p:nvSpPr>
          <p:cNvPr id="3" name="Content Placeholder 2"/>
          <p:cNvSpPr>
            <a:spLocks noGrp="1"/>
          </p:cNvSpPr>
          <p:nvPr>
            <p:ph idx="1"/>
          </p:nvPr>
        </p:nvSpPr>
        <p:spPr/>
        <p:txBody>
          <a:bodyPr/>
          <a:lstStyle/>
          <a:p>
            <a:pPr>
              <a:lnSpc>
                <a:spcPct val="120000"/>
              </a:lnSpc>
            </a:pPr>
            <a:r>
              <a:rPr lang="en-US" sz="2400" dirty="0"/>
              <a:t>Forms and applications </a:t>
            </a:r>
            <a:endParaRPr lang="en-GB" sz="2400" dirty="0"/>
          </a:p>
          <a:p>
            <a:pPr>
              <a:lnSpc>
                <a:spcPct val="120000"/>
              </a:lnSpc>
            </a:pPr>
            <a:r>
              <a:rPr lang="en-US" sz="2400" dirty="0"/>
              <a:t>Communication </a:t>
            </a:r>
            <a:r>
              <a:rPr lang="en-US" sz="2400" dirty="0" smtClean="0"/>
              <a:t>interactions- email- interviews</a:t>
            </a:r>
            <a:endParaRPr lang="en-GB" sz="2400" dirty="0"/>
          </a:p>
          <a:p>
            <a:pPr>
              <a:lnSpc>
                <a:spcPct val="120000"/>
              </a:lnSpc>
            </a:pPr>
            <a:r>
              <a:rPr lang="en-US" sz="2400" dirty="0"/>
              <a:t>Incremental loss of confidence to achieve  </a:t>
            </a:r>
            <a:r>
              <a:rPr lang="en-US" sz="2400" dirty="0" smtClean="0"/>
              <a:t>ability</a:t>
            </a:r>
            <a:endParaRPr lang="en-GB" sz="2400" dirty="0"/>
          </a:p>
          <a:p>
            <a:pPr>
              <a:lnSpc>
                <a:spcPct val="120000"/>
              </a:lnSpc>
            </a:pPr>
            <a:r>
              <a:rPr lang="en-US" sz="2400" dirty="0"/>
              <a:t>Issues around disclosure </a:t>
            </a:r>
            <a:endParaRPr lang="en-GB" sz="2400" dirty="0"/>
          </a:p>
          <a:p>
            <a:pPr>
              <a:lnSpc>
                <a:spcPct val="120000"/>
              </a:lnSpc>
            </a:pPr>
            <a:r>
              <a:rPr lang="en-US" sz="2400" dirty="0"/>
              <a:t>T</a:t>
            </a:r>
            <a:r>
              <a:rPr lang="en-US" sz="2400" dirty="0" smtClean="0"/>
              <a:t>raining </a:t>
            </a:r>
            <a:r>
              <a:rPr lang="en-US" sz="2400" dirty="0"/>
              <a:t>which requires functional </a:t>
            </a:r>
            <a:r>
              <a:rPr lang="en-US" sz="2400" dirty="0" err="1"/>
              <a:t>Maths</a:t>
            </a:r>
            <a:r>
              <a:rPr lang="en-US" sz="2400" dirty="0"/>
              <a:t>/English in a linear based </a:t>
            </a:r>
            <a:r>
              <a:rPr lang="en-US" sz="2400" dirty="0" smtClean="0"/>
              <a:t>exam tests - The new Apprenticeships</a:t>
            </a:r>
            <a:endParaRPr lang="en-GB" sz="2400" dirty="0"/>
          </a:p>
          <a:p>
            <a:pPr>
              <a:lnSpc>
                <a:spcPct val="120000"/>
              </a:lnSpc>
            </a:pPr>
            <a:r>
              <a:rPr lang="en-US" sz="2400" dirty="0"/>
              <a:t>Lack of consistency in systems </a:t>
            </a:r>
            <a:r>
              <a:rPr lang="en-US" sz="2400" dirty="0" smtClean="0"/>
              <a:t>: Access to Work- JCP-recruitment</a:t>
            </a:r>
            <a:endParaRPr lang="en-GB" sz="2400" dirty="0"/>
          </a:p>
          <a:p>
            <a:endParaRPr lang="en-US" sz="1800" dirty="0"/>
          </a:p>
        </p:txBody>
      </p:sp>
    </p:spTree>
    <p:extLst>
      <p:ext uri="{BB962C8B-B14F-4D97-AF65-F5344CB8AC3E}">
        <p14:creationId xmlns:p14="http://schemas.microsoft.com/office/powerpoint/2010/main" val="120752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Loss to the nation</a:t>
            </a:r>
            <a:endParaRPr lang="en-US" dirty="0"/>
          </a:p>
        </p:txBody>
      </p:sp>
      <p:sp>
        <p:nvSpPr>
          <p:cNvPr id="3" name="Content Placeholder 2"/>
          <p:cNvSpPr>
            <a:spLocks noGrp="1"/>
          </p:cNvSpPr>
          <p:nvPr>
            <p:ph idx="1"/>
          </p:nvPr>
        </p:nvSpPr>
        <p:spPr/>
        <p:txBody>
          <a:bodyPr/>
          <a:lstStyle/>
          <a:p>
            <a:r>
              <a:rPr lang="en-US" sz="2800" dirty="0"/>
              <a:t>This situation has significant economic repercussions with the Dyslexia Institute</a:t>
            </a:r>
            <a:r>
              <a:rPr lang="en-US" sz="2800" b="1" dirty="0"/>
              <a:t> </a:t>
            </a:r>
            <a:r>
              <a:rPr lang="en-US" sz="2800" dirty="0"/>
              <a:t>in 2007 estimating that </a:t>
            </a:r>
            <a:r>
              <a:rPr lang="en-US" sz="2800" dirty="0" err="1"/>
              <a:t>unrecognised</a:t>
            </a:r>
            <a:r>
              <a:rPr lang="en-US" sz="2800" dirty="0"/>
              <a:t> dyslexia cost the UK economy £1 billion per year </a:t>
            </a:r>
            <a:endParaRPr lang="en-US" sz="2800" dirty="0" smtClean="0"/>
          </a:p>
          <a:p>
            <a:endParaRPr lang="en-US" sz="2800" dirty="0" smtClean="0"/>
          </a:p>
          <a:p>
            <a:r>
              <a:rPr lang="en-US" sz="2800" dirty="0" smtClean="0"/>
              <a:t>World Foundation data in </a:t>
            </a:r>
            <a:r>
              <a:rPr lang="en-US" sz="2800" dirty="0" smtClean="0"/>
              <a:t>2015 </a:t>
            </a:r>
            <a:r>
              <a:rPr lang="en-US" sz="2800" dirty="0" smtClean="0"/>
              <a:t>- </a:t>
            </a:r>
            <a:r>
              <a:rPr lang="en-US" sz="2800" dirty="0" smtClean="0"/>
              <a:t>20% </a:t>
            </a:r>
            <a:r>
              <a:rPr lang="en-US" sz="2800" dirty="0"/>
              <a:t>of the UK's population is estimated to be functionally illiterate</a:t>
            </a:r>
            <a:r>
              <a:rPr lang="en-GB" sz="2800" dirty="0"/>
              <a:t> </a:t>
            </a:r>
            <a:endParaRPr lang="en-US" sz="2800" dirty="0" smtClean="0"/>
          </a:p>
          <a:p>
            <a:pPr marL="0" indent="0">
              <a:buNone/>
            </a:pPr>
            <a:endParaRPr lang="en-US" dirty="0"/>
          </a:p>
        </p:txBody>
      </p:sp>
    </p:spTree>
    <p:extLst>
      <p:ext uri="{BB962C8B-B14F-4D97-AF65-F5344CB8AC3E}">
        <p14:creationId xmlns:p14="http://schemas.microsoft.com/office/powerpoint/2010/main" val="12633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Loss to the nation</a:t>
            </a:r>
            <a:endParaRPr lang="en-US" dirty="0"/>
          </a:p>
        </p:txBody>
      </p:sp>
      <p:sp>
        <p:nvSpPr>
          <p:cNvPr id="3" name="Content Placeholder 2"/>
          <p:cNvSpPr>
            <a:spLocks noGrp="1"/>
          </p:cNvSpPr>
          <p:nvPr>
            <p:ph idx="1"/>
          </p:nvPr>
        </p:nvSpPr>
        <p:spPr/>
        <p:txBody>
          <a:bodyPr/>
          <a:lstStyle/>
          <a:p>
            <a:r>
              <a:rPr lang="en-US" sz="2800" dirty="0"/>
              <a:t>This situation has significant economic repercussions with the Dyslexia Institute</a:t>
            </a:r>
            <a:r>
              <a:rPr lang="en-US" sz="2800" b="1" dirty="0"/>
              <a:t> </a:t>
            </a:r>
            <a:r>
              <a:rPr lang="en-US" sz="2800" dirty="0"/>
              <a:t>in 2007 estimating that </a:t>
            </a:r>
            <a:r>
              <a:rPr lang="en-US" sz="2800" dirty="0" err="1"/>
              <a:t>unrecognised</a:t>
            </a:r>
            <a:r>
              <a:rPr lang="en-US" sz="2800" dirty="0"/>
              <a:t> dyslexia cost the UK economy £1 billion per year </a:t>
            </a:r>
            <a:endParaRPr lang="en-US" sz="2800" dirty="0" smtClean="0"/>
          </a:p>
          <a:p>
            <a:endParaRPr lang="en-US" sz="2800" dirty="0" smtClean="0"/>
          </a:p>
          <a:p>
            <a:r>
              <a:rPr lang="en-US" sz="2800" dirty="0" smtClean="0"/>
              <a:t>World Foundation data in 2015 - 20% </a:t>
            </a:r>
            <a:r>
              <a:rPr lang="en-US" sz="2800" dirty="0"/>
              <a:t>of the UK's population is estimated to be functionally illiterate</a:t>
            </a:r>
            <a:r>
              <a:rPr lang="en-GB" sz="2800" dirty="0"/>
              <a:t> </a:t>
            </a:r>
            <a:endParaRPr lang="en-US" sz="2800" dirty="0" smtClean="0"/>
          </a:p>
          <a:p>
            <a:pPr marL="0" indent="0">
              <a:buNone/>
            </a:pPr>
            <a:r>
              <a:rPr lang="en-US" sz="1400" dirty="0" smtClean="0"/>
              <a:t>Source: Economic and social cost of illiteracy</a:t>
            </a:r>
            <a:endParaRPr lang="en-US" sz="1400" dirty="0"/>
          </a:p>
        </p:txBody>
      </p:sp>
    </p:spTree>
    <p:extLst>
      <p:ext uri="{BB962C8B-B14F-4D97-AF65-F5344CB8AC3E}">
        <p14:creationId xmlns:p14="http://schemas.microsoft.com/office/powerpoint/2010/main" val="1125946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cost</a:t>
            </a:r>
            <a:endParaRPr lang="en-US" dirty="0"/>
          </a:p>
        </p:txBody>
      </p:sp>
      <p:sp>
        <p:nvSpPr>
          <p:cNvPr id="3" name="Content Placeholder 2"/>
          <p:cNvSpPr>
            <a:spLocks noGrp="1"/>
          </p:cNvSpPr>
          <p:nvPr>
            <p:ph idx="1"/>
          </p:nvPr>
        </p:nvSpPr>
        <p:spPr/>
        <p:txBody>
          <a:bodyPr/>
          <a:lstStyle/>
          <a:p>
            <a:pPr lvl="0"/>
            <a:r>
              <a:rPr lang="en-US" sz="2800" dirty="0" smtClean="0"/>
              <a:t>Cost to the </a:t>
            </a:r>
            <a:r>
              <a:rPr lang="en-US" sz="2800" dirty="0"/>
              <a:t>UK economy approximately £81 </a:t>
            </a:r>
            <a:r>
              <a:rPr lang="en-US" sz="2800" dirty="0" smtClean="0"/>
              <a:t>billion each year</a:t>
            </a:r>
            <a:endParaRPr lang="en-US" sz="2800" dirty="0" smtClean="0"/>
          </a:p>
          <a:p>
            <a:r>
              <a:rPr lang="en-US" sz="2800" dirty="0"/>
              <a:t>T</a:t>
            </a:r>
            <a:r>
              <a:rPr lang="en-US" sz="2800" dirty="0" smtClean="0"/>
              <a:t>he highest cost </a:t>
            </a:r>
            <a:r>
              <a:rPr lang="en-US" sz="2800" dirty="0"/>
              <a:t>in </a:t>
            </a:r>
            <a:r>
              <a:rPr lang="en-US" sz="2800" dirty="0" smtClean="0"/>
              <a:t>Europe (World Foundation)</a:t>
            </a:r>
          </a:p>
          <a:p>
            <a:endParaRPr lang="en-US" sz="2800" dirty="0" smtClean="0"/>
          </a:p>
          <a:p>
            <a:r>
              <a:rPr lang="en-US" sz="2800" dirty="0"/>
              <a:t>P</a:t>
            </a:r>
            <a:r>
              <a:rPr lang="en-US" sz="2800" dirty="0" smtClean="0"/>
              <a:t>oor literacy and </a:t>
            </a:r>
            <a:r>
              <a:rPr lang="en-US" sz="2800" dirty="0"/>
              <a:t>numeracy is ruining lives and is linked with an array of poor life outcomes, such as poverty, unemployment, social exclusion, crime and long term illness</a:t>
            </a:r>
            <a:r>
              <a:rPr lang="en-US" sz="2800" dirty="0" smtClean="0"/>
              <a:t>. (</a:t>
            </a:r>
            <a:r>
              <a:rPr lang="en-US" sz="2800" dirty="0" err="1" smtClean="0"/>
              <a:t>IoE</a:t>
            </a:r>
            <a:r>
              <a:rPr lang="en-US" sz="2800" dirty="0" smtClean="0"/>
              <a:t>)  </a:t>
            </a:r>
            <a:endParaRPr lang="en-GB" sz="2800" dirty="0"/>
          </a:p>
          <a:p>
            <a:endParaRPr lang="en-GB" dirty="0"/>
          </a:p>
          <a:p>
            <a:pPr lvl="0"/>
            <a:endParaRPr lang="en-GB" dirty="0"/>
          </a:p>
          <a:p>
            <a:endParaRPr lang="en-US" dirty="0"/>
          </a:p>
        </p:txBody>
      </p:sp>
    </p:spTree>
    <p:extLst>
      <p:ext uri="{BB962C8B-B14F-4D97-AF65-F5344CB8AC3E}">
        <p14:creationId xmlns:p14="http://schemas.microsoft.com/office/powerpoint/2010/main" val="305814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lstStyle/>
          <a:p>
            <a:r>
              <a:rPr lang="en-US" dirty="0" smtClean="0"/>
              <a:t>Systems need consistency</a:t>
            </a:r>
            <a:endParaRPr lang="en-US" dirty="0"/>
          </a:p>
        </p:txBody>
      </p:sp>
      <p:sp>
        <p:nvSpPr>
          <p:cNvPr id="3" name="Content Placeholder 2"/>
          <p:cNvSpPr>
            <a:spLocks noGrp="1"/>
          </p:cNvSpPr>
          <p:nvPr>
            <p:ph idx="1"/>
          </p:nvPr>
        </p:nvSpPr>
        <p:spPr/>
        <p:txBody>
          <a:bodyPr/>
          <a:lstStyle/>
          <a:p>
            <a:r>
              <a:rPr lang="en-US" sz="2400" b="1" dirty="0" smtClean="0"/>
              <a:t>Access to Work </a:t>
            </a:r>
            <a:r>
              <a:rPr lang="en-US" sz="2400" dirty="0" smtClean="0"/>
              <a:t>are still requiring assessments </a:t>
            </a:r>
            <a:r>
              <a:rPr lang="en-US" sz="2400" dirty="0"/>
              <a:t>for medical evidence of </a:t>
            </a:r>
            <a:r>
              <a:rPr lang="en-US" sz="2400" dirty="0" smtClean="0"/>
              <a:t>a condition. Any case studies are now sent to DAN to forward to </a:t>
            </a:r>
            <a:r>
              <a:rPr lang="en-US" sz="2400" dirty="0" err="1" smtClean="0"/>
              <a:t>AtW</a:t>
            </a:r>
            <a:r>
              <a:rPr lang="en-US" sz="2400" dirty="0" smtClean="0"/>
              <a:t> (DAN 2016)</a:t>
            </a:r>
          </a:p>
          <a:p>
            <a:endParaRPr lang="en-US" sz="2400" dirty="0" smtClean="0"/>
          </a:p>
          <a:p>
            <a:r>
              <a:rPr lang="en-US" sz="2400" b="1" dirty="0"/>
              <a:t>JCP-</a:t>
            </a:r>
            <a:r>
              <a:rPr lang="en-US" sz="2400" dirty="0"/>
              <a:t> disability advisors are being phased out to be employment coaches with an emphasis on internet job </a:t>
            </a:r>
            <a:r>
              <a:rPr lang="en-US" sz="2400" dirty="0" smtClean="0"/>
              <a:t>search</a:t>
            </a:r>
          </a:p>
          <a:p>
            <a:r>
              <a:rPr lang="en-US" sz="2400" dirty="0" smtClean="0"/>
              <a:t>For </a:t>
            </a:r>
            <a:r>
              <a:rPr lang="en-US" sz="2400" dirty="0"/>
              <a:t>t</a:t>
            </a:r>
            <a:r>
              <a:rPr lang="en-US" sz="2400" dirty="0" smtClean="0"/>
              <a:t>hose </a:t>
            </a:r>
            <a:r>
              <a:rPr lang="en-US" sz="2400" dirty="0"/>
              <a:t>who do not have the literacy abilities/ and no IT skills- this means they are </a:t>
            </a:r>
            <a:r>
              <a:rPr lang="en-US" sz="2400" dirty="0" smtClean="0"/>
              <a:t>marginalized. (the poor</a:t>
            </a:r>
            <a:r>
              <a:rPr lang="en-US" sz="2400" dirty="0"/>
              <a:t> </a:t>
            </a:r>
            <a:r>
              <a:rPr lang="en-US" sz="2400" dirty="0" smtClean="0"/>
              <a:t>&amp; elderly)</a:t>
            </a:r>
            <a:endParaRPr lang="en-GB" sz="2400" dirty="0"/>
          </a:p>
          <a:p>
            <a:endParaRPr lang="en-US" sz="2400" dirty="0"/>
          </a:p>
        </p:txBody>
      </p:sp>
    </p:spTree>
    <p:extLst>
      <p:ext uri="{BB962C8B-B14F-4D97-AF65-F5344CB8AC3E}">
        <p14:creationId xmlns:p14="http://schemas.microsoft.com/office/powerpoint/2010/main" val="2371219548"/>
      </p:ext>
    </p:extLst>
  </p:cSld>
  <p:clrMapOvr>
    <a:masterClrMapping/>
  </p:clrMapOvr>
</p:sld>
</file>

<file path=ppt/theme/theme1.xml><?xml version="1.0" encoding="utf-8"?>
<a:theme xmlns:a="http://schemas.openxmlformats.org/drawingml/2006/main" name="Dfriendly">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Dfriendly.pot</Template>
  <TotalTime>514</TotalTime>
  <Words>763</Words>
  <Application>Microsoft Macintosh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Dfriendly</vt:lpstr>
      <vt:lpstr>Neurodiversity in Action </vt:lpstr>
      <vt:lpstr>YET there are still barriers</vt:lpstr>
      <vt:lpstr>Neurodiverse Talents</vt:lpstr>
      <vt:lpstr>A new approach to the workplace</vt:lpstr>
      <vt:lpstr>We know the barriers</vt:lpstr>
      <vt:lpstr>The Loss to the nation</vt:lpstr>
      <vt:lpstr>The Loss to the nation</vt:lpstr>
      <vt:lpstr>The cost</vt:lpstr>
      <vt:lpstr>Systems need consistency</vt:lpstr>
      <vt:lpstr> Parliamentary question-Tabled on: 13 November 2015 </vt:lpstr>
      <vt:lpstr>The NEETs</vt:lpstr>
      <vt:lpstr>We have increasing extremes</vt:lpstr>
      <vt:lpstr>What is wanted</vt:lpstr>
      <vt:lpstr>A Vision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 Whitlock</dc:creator>
  <cp:lastModifiedBy>user</cp:lastModifiedBy>
  <cp:revision>61</cp:revision>
  <dcterms:created xsi:type="dcterms:W3CDTF">2007-01-17T19:37:05Z</dcterms:created>
  <dcterms:modified xsi:type="dcterms:W3CDTF">2016-03-14T11:29:02Z</dcterms:modified>
</cp:coreProperties>
</file>