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olors1.xml" ContentType="application/vnd.ms-office.chartcolorstyle+xml"/>
  <Override PartName="/ppt/charts/colors10.xml" ContentType="application/vnd.ms-office.chartcolorstyle+xml"/>
  <Override PartName="/ppt/charts/colors11.xml" ContentType="application/vnd.ms-office.chartcolorstyle+xml"/>
  <Override PartName="/ppt/charts/colors12.xml" ContentType="application/vnd.ms-office.chartcolorstyle+xml"/>
  <Override PartName="/ppt/charts/colors13.xml" ContentType="application/vnd.ms-office.chartcolorstyle+xml"/>
  <Override PartName="/ppt/charts/colors14.xml" ContentType="application/vnd.ms-office.chartcolorstyle+xml"/>
  <Override PartName="/ppt/charts/colors15.xml" ContentType="application/vnd.ms-office.chartcolorstyle+xml"/>
  <Override PartName="/ppt/charts/colors16.xml" ContentType="application/vnd.ms-office.chartcolorstyle+xml"/>
  <Override PartName="/ppt/charts/colors17.xml" ContentType="application/vnd.ms-office.chartcolorstyle+xml"/>
  <Override PartName="/ppt/charts/colors18.xml" ContentType="application/vnd.ms-office.chartcolorstyle+xml"/>
  <Override PartName="/ppt/charts/colors19.xml" ContentType="application/vnd.ms-office.chartcolorstyle+xml"/>
  <Override PartName="/ppt/charts/colors2.xml" ContentType="application/vnd.ms-office.chartcolorstyle+xml"/>
  <Override PartName="/ppt/charts/colors20.xml" ContentType="application/vnd.ms-office.chartcolorstyle+xml"/>
  <Override PartName="/ppt/charts/colors21.xml" ContentType="application/vnd.ms-office.chartcolorstyle+xml"/>
  <Override PartName="/ppt/charts/colors22.xml" ContentType="application/vnd.ms-office.chartcolorstyle+xml"/>
  <Override PartName="/ppt/charts/colors23.xml" ContentType="application/vnd.ms-office.chartcolorstyle+xml"/>
  <Override PartName="/ppt/charts/colors24.xml" ContentType="application/vnd.ms-office.chartcolorstyle+xml"/>
  <Override PartName="/ppt/charts/colors25.xml" ContentType="application/vnd.ms-office.chartcolorstyle+xml"/>
  <Override PartName="/ppt/charts/colors26.xml" ContentType="application/vnd.ms-office.chartcolorstyle+xml"/>
  <Override PartName="/ppt/charts/colors27.xml" ContentType="application/vnd.ms-office.chartcolorstyle+xml"/>
  <Override PartName="/ppt/charts/colors28.xml" ContentType="application/vnd.ms-office.chartcolorstyle+xml"/>
  <Override PartName="/ppt/charts/colors29.xml" ContentType="application/vnd.ms-office.chartcolorstyle+xml"/>
  <Override PartName="/ppt/charts/colors3.xml" ContentType="application/vnd.ms-office.chartcolorstyle+xml"/>
  <Override PartName="/ppt/charts/colors4.xml" ContentType="application/vnd.ms-office.chartcolorstyle+xml"/>
  <Override PartName="/ppt/charts/colors5.xml" ContentType="application/vnd.ms-office.chartcolorstyle+xml"/>
  <Override PartName="/ppt/charts/colors6.xml" ContentType="application/vnd.ms-office.chartcolorstyle+xml"/>
  <Override PartName="/ppt/charts/colors7.xml" ContentType="application/vnd.ms-office.chartcolorstyle+xml"/>
  <Override PartName="/ppt/charts/colors8.xml" ContentType="application/vnd.ms-office.chartcolorstyle+xml"/>
  <Override PartName="/ppt/charts/colors9.xml" ContentType="application/vnd.ms-office.chartcolorstyle+xml"/>
  <Override PartName="/ppt/charts/style1.xml" ContentType="application/vnd.ms-office.chartstyle+xml"/>
  <Override PartName="/ppt/charts/style10.xml" ContentType="application/vnd.ms-office.chartstyle+xml"/>
  <Override PartName="/ppt/charts/style11.xml" ContentType="application/vnd.ms-office.chartstyle+xml"/>
  <Override PartName="/ppt/charts/style12.xml" ContentType="application/vnd.ms-office.chartstyle+xml"/>
  <Override PartName="/ppt/charts/style13.xml" ContentType="application/vnd.ms-office.chartstyle+xml"/>
  <Override PartName="/ppt/charts/style14.xml" ContentType="application/vnd.ms-office.chartstyle+xml"/>
  <Override PartName="/ppt/charts/style15.xml" ContentType="application/vnd.ms-office.chartstyle+xml"/>
  <Override PartName="/ppt/charts/style16.xml" ContentType="application/vnd.ms-office.chartstyle+xml"/>
  <Override PartName="/ppt/charts/style17.xml" ContentType="application/vnd.ms-office.chartstyle+xml"/>
  <Override PartName="/ppt/charts/style18.xml" ContentType="application/vnd.ms-office.chartstyle+xml"/>
  <Override PartName="/ppt/charts/style19.xml" ContentType="application/vnd.ms-office.chartstyle+xml"/>
  <Override PartName="/ppt/charts/style2.xml" ContentType="application/vnd.ms-office.chartstyle+xml"/>
  <Override PartName="/ppt/charts/style20.xml" ContentType="application/vnd.ms-office.chartstyle+xml"/>
  <Override PartName="/ppt/charts/style21.xml" ContentType="application/vnd.ms-office.chartstyle+xml"/>
  <Override PartName="/ppt/charts/style22.xml" ContentType="application/vnd.ms-office.chartstyle+xml"/>
  <Override PartName="/ppt/charts/style23.xml" ContentType="application/vnd.ms-office.chartstyle+xml"/>
  <Override PartName="/ppt/charts/style24.xml" ContentType="application/vnd.ms-office.chartstyle+xml"/>
  <Override PartName="/ppt/charts/style25.xml" ContentType="application/vnd.ms-office.chartstyle+xml"/>
  <Override PartName="/ppt/charts/style26.xml" ContentType="application/vnd.ms-office.chartstyle+xml"/>
  <Override PartName="/ppt/charts/style27.xml" ContentType="application/vnd.ms-office.chartstyle+xml"/>
  <Override PartName="/ppt/charts/style28.xml" ContentType="application/vnd.ms-office.chartstyle+xml"/>
  <Override PartName="/ppt/charts/style29.xml" ContentType="application/vnd.ms-office.chartstyle+xml"/>
  <Override PartName="/ppt/charts/style3.xml" ContentType="application/vnd.ms-office.chartstyle+xml"/>
  <Override PartName="/ppt/charts/style4.xml" ContentType="application/vnd.ms-office.chartstyle+xml"/>
  <Override PartName="/ppt/charts/style5.xml" ContentType="application/vnd.ms-office.chartstyle+xml"/>
  <Override PartName="/ppt/charts/style6.xml" ContentType="application/vnd.ms-office.chartstyle+xml"/>
  <Override PartName="/ppt/charts/style7.xml" ContentType="application/vnd.ms-office.chartstyle+xml"/>
  <Override PartName="/ppt/charts/style8.xml" ContentType="application/vnd.ms-office.chartstyle+xml"/>
  <Override PartName="/ppt/charts/style9.xml" ContentType="application/vnd.ms-office.chart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6" r:id="rId4"/>
    <p:sldId id="258" r:id="rId5"/>
    <p:sldId id="259" r:id="rId6"/>
    <p:sldId id="265" r:id="rId7"/>
    <p:sldId id="266" r:id="rId8"/>
    <p:sldId id="267" r:id="rId9"/>
    <p:sldId id="269" r:id="rId10"/>
    <p:sldId id="262" r:id="rId11"/>
    <p:sldId id="261" r:id="rId12"/>
    <p:sldId id="263" r:id="rId13"/>
    <p:sldId id="264" r:id="rId14"/>
    <p:sldId id="268" r:id="rId15"/>
    <p:sldId id="270" r:id="rId16"/>
  </p:sldIdLst>
  <p:sldSz cx="12192000" cy="6858000"/>
  <p:notesSz cx="7103745" cy="1023429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E:\Documents\AchieveAbility\Commission\Overlaps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ColorStyle" Target="colors10.xml"/><Relationship Id="rId2" Type="http://schemas.microsoft.com/office/2011/relationships/chartStyle" Target="style10.xml"/><Relationship Id="rId1" Type="http://schemas.openxmlformats.org/officeDocument/2006/relationships/oleObject" Target="file:///E:\Documents\AchieveAbility\Commission\Overlaps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ColorStyle" Target="colors11.xml"/><Relationship Id="rId2" Type="http://schemas.microsoft.com/office/2011/relationships/chartStyle" Target="style11.xml"/><Relationship Id="rId1" Type="http://schemas.openxmlformats.org/officeDocument/2006/relationships/oleObject" Target="file:///E:\Documents\AchieveAbility\Commission\Overlaps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ColorStyle" Target="colors12.xml"/><Relationship Id="rId2" Type="http://schemas.microsoft.com/office/2011/relationships/chartStyle" Target="style12.xml"/><Relationship Id="rId1" Type="http://schemas.openxmlformats.org/officeDocument/2006/relationships/oleObject" Target="file:///E:\Documents\AchieveAbility\Commission\Overlaps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ColorStyle" Target="colors13.xml"/><Relationship Id="rId2" Type="http://schemas.microsoft.com/office/2011/relationships/chartStyle" Target="style13.xml"/><Relationship Id="rId1" Type="http://schemas.openxmlformats.org/officeDocument/2006/relationships/oleObject" Target="file:///\Book1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ColorStyle" Target="colors14.xml"/><Relationship Id="rId2" Type="http://schemas.microsoft.com/office/2011/relationships/chartStyle" Target="style14.xml"/><Relationship Id="rId1" Type="http://schemas.openxmlformats.org/officeDocument/2006/relationships/oleObject" Target="file:///\Book1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ColorStyle" Target="colors15.xml"/><Relationship Id="rId2" Type="http://schemas.microsoft.com/office/2011/relationships/chartStyle" Target="style15.xml"/><Relationship Id="rId1" Type="http://schemas.openxmlformats.org/officeDocument/2006/relationships/oleObject" Target="file:///\Book1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microsoft.com/office/2011/relationships/chartColorStyle" Target="colors16.xml"/><Relationship Id="rId2" Type="http://schemas.microsoft.com/office/2011/relationships/chartStyle" Target="style16.xml"/><Relationship Id="rId1" Type="http://schemas.openxmlformats.org/officeDocument/2006/relationships/oleObject" Target="file:///E:\Documents\AchieveAbility\Commission\Dg Able to demonstrate skills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microsoft.com/office/2011/relationships/chartColorStyle" Target="colors17.xml"/><Relationship Id="rId2" Type="http://schemas.microsoft.com/office/2011/relationships/chartStyle" Target="style17.xml"/><Relationship Id="rId1" Type="http://schemas.openxmlformats.org/officeDocument/2006/relationships/oleObject" Target="file:///E:\Documents\AchieveAbility\Commission\BB disable from applying.xlsx" TargetMode="External"/></Relationships>
</file>

<file path=ppt/charts/_rels/chart18.xml.rels><?xml version="1.0" encoding="UTF-8" standalone="yes"?>
<Relationships xmlns="http://schemas.openxmlformats.org/package/2006/relationships"><Relationship Id="rId3" Type="http://schemas.microsoft.com/office/2011/relationships/chartColorStyle" Target="colors18.xml"/><Relationship Id="rId2" Type="http://schemas.microsoft.com/office/2011/relationships/chartStyle" Target="style18.xml"/><Relationship Id="rId1" Type="http://schemas.openxmlformats.org/officeDocument/2006/relationships/oleObject" Target="file:///E:\Documents\AchieveAbility\Commission\BB disable from applying.xlsx" TargetMode="External"/></Relationships>
</file>

<file path=ppt/charts/_rels/chart19.xml.rels><?xml version="1.0" encoding="UTF-8" standalone="yes"?>
<Relationships xmlns="http://schemas.openxmlformats.org/package/2006/relationships"><Relationship Id="rId3" Type="http://schemas.microsoft.com/office/2011/relationships/chartColorStyle" Target="colors19.xml"/><Relationship Id="rId2" Type="http://schemas.microsoft.com/office/2011/relationships/chartStyle" Target="style19.xml"/><Relationship Id="rId1" Type="http://schemas.openxmlformats.org/officeDocument/2006/relationships/oleObject" Target="file:///E:\Documents\AchieveAbility\Commission\CG no spellcheck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file:///E:\Documents\AchieveAbility\Commission\Overlaps.xlsx" TargetMode="External"/></Relationships>
</file>

<file path=ppt/charts/_rels/chart20.xml.rels><?xml version="1.0" encoding="UTF-8" standalone="yes"?>
<Relationships xmlns="http://schemas.openxmlformats.org/package/2006/relationships"><Relationship Id="rId3" Type="http://schemas.microsoft.com/office/2011/relationships/chartColorStyle" Target="colors20.xml"/><Relationship Id="rId2" Type="http://schemas.microsoft.com/office/2011/relationships/chartStyle" Target="style20.xml"/><Relationship Id="rId1" Type="http://schemas.openxmlformats.org/officeDocument/2006/relationships/oleObject" Target="file:///E:\Documents\AchieveAbility\Commission\CG no spellcheck.xlsx" TargetMode="External"/></Relationships>
</file>

<file path=ppt/charts/_rels/chart21.xml.rels><?xml version="1.0" encoding="UTF-8" standalone="yes"?>
<Relationships xmlns="http://schemas.openxmlformats.org/package/2006/relationships"><Relationship Id="rId3" Type="http://schemas.microsoft.com/office/2011/relationships/chartColorStyle" Target="colors21.xml"/><Relationship Id="rId2" Type="http://schemas.microsoft.com/office/2011/relationships/chartStyle" Target="style21.xml"/><Relationship Id="rId1" Type="http://schemas.openxmlformats.org/officeDocument/2006/relationships/oleObject" Target="file:///E:\Documents\AchieveAbility\Commission\CF EASY READ.xlsx" TargetMode="External"/></Relationships>
</file>

<file path=ppt/charts/_rels/chart22.xml.rels><?xml version="1.0" encoding="UTF-8" standalone="yes"?>
<Relationships xmlns="http://schemas.openxmlformats.org/package/2006/relationships"><Relationship Id="rId3" Type="http://schemas.microsoft.com/office/2011/relationships/chartColorStyle" Target="colors22.xml"/><Relationship Id="rId2" Type="http://schemas.microsoft.com/office/2011/relationships/chartStyle" Target="style22.xml"/><Relationship Id="rId1" Type="http://schemas.openxmlformats.org/officeDocument/2006/relationships/oleObject" Target="file:///E:\Documents\AchieveAbility\Commission\CE Bullet points.xlsx" TargetMode="External"/></Relationships>
</file>

<file path=ppt/charts/_rels/chart23.xml.rels><?xml version="1.0" encoding="UTF-8" standalone="yes"?>
<Relationships xmlns="http://schemas.openxmlformats.org/package/2006/relationships"><Relationship Id="rId3" Type="http://schemas.microsoft.com/office/2011/relationships/chartColorStyle" Target="colors23.xml"/><Relationship Id="rId2" Type="http://schemas.microsoft.com/office/2011/relationships/chartStyle" Target="style23.xml"/><Relationship Id="rId1" Type="http://schemas.openxmlformats.org/officeDocument/2006/relationships/oleObject" Target="file:///C:\Users\super\Documents\CP remember questions.xlsx" TargetMode="External"/></Relationships>
</file>

<file path=ppt/charts/_rels/chart24.xml.rels><?xml version="1.0" encoding="UTF-8" standalone="yes"?>
<Relationships xmlns="http://schemas.openxmlformats.org/package/2006/relationships"><Relationship Id="rId3" Type="http://schemas.microsoft.com/office/2011/relationships/chartColorStyle" Target="colors24.xml"/><Relationship Id="rId2" Type="http://schemas.microsoft.com/office/2011/relationships/chartStyle" Target="style24.xml"/><Relationship Id="rId1" Type="http://schemas.openxmlformats.org/officeDocument/2006/relationships/oleObject" Target="file:///E:\Documents\AchieveAbility\Commission\Overlaps.xlsx" TargetMode="External"/></Relationships>
</file>

<file path=ppt/charts/_rels/chart25.xml.rels><?xml version="1.0" encoding="UTF-8" standalone="yes"?>
<Relationships xmlns="http://schemas.openxmlformats.org/package/2006/relationships"><Relationship Id="rId3" Type="http://schemas.microsoft.com/office/2011/relationships/chartColorStyle" Target="colors25.xml"/><Relationship Id="rId2" Type="http://schemas.microsoft.com/office/2011/relationships/chartStyle" Target="style25.xml"/><Relationship Id="rId1" Type="http://schemas.openxmlformats.org/officeDocument/2006/relationships/oleObject" Target="file:///E:\Documents\AchieveAbility\Commission\Overlaps.xlsx" TargetMode="External"/></Relationships>
</file>

<file path=ppt/charts/_rels/chart26.xml.rels><?xml version="1.0" encoding="UTF-8" standalone="yes"?>
<Relationships xmlns="http://schemas.openxmlformats.org/package/2006/relationships"><Relationship Id="rId3" Type="http://schemas.microsoft.com/office/2011/relationships/chartColorStyle" Target="colors26.xml"/><Relationship Id="rId2" Type="http://schemas.microsoft.com/office/2011/relationships/chartStyle" Target="style26.xml"/><Relationship Id="rId1" Type="http://schemas.openxmlformats.org/officeDocument/2006/relationships/oleObject" Target="file:///E:\Documents\AchieveAbility\Commission\Overlaps.xlsx" TargetMode="External"/></Relationships>
</file>

<file path=ppt/charts/_rels/chart27.xml.rels><?xml version="1.0" encoding="UTF-8" standalone="yes"?>
<Relationships xmlns="http://schemas.openxmlformats.org/package/2006/relationships"><Relationship Id="rId3" Type="http://schemas.microsoft.com/office/2011/relationships/chartColorStyle" Target="colors27.xml"/><Relationship Id="rId2" Type="http://schemas.microsoft.com/office/2011/relationships/chartStyle" Target="style27.xml"/><Relationship Id="rId1" Type="http://schemas.openxmlformats.org/officeDocument/2006/relationships/oleObject" Target="file:///E:\Documents\AchieveAbility\Commission\Overlaps.xlsx" TargetMode="External"/></Relationships>
</file>

<file path=ppt/charts/_rels/chart28.xml.rels><?xml version="1.0" encoding="UTF-8" standalone="yes"?>
<Relationships xmlns="http://schemas.openxmlformats.org/package/2006/relationships"><Relationship Id="rId3" Type="http://schemas.microsoft.com/office/2011/relationships/chartColorStyle" Target="colors28.xml"/><Relationship Id="rId2" Type="http://schemas.microsoft.com/office/2011/relationships/chartStyle" Target="style28.xml"/><Relationship Id="rId1" Type="http://schemas.openxmlformats.org/officeDocument/2006/relationships/oleObject" Target="file:///E:\Documents\AchieveAbility\Commission\Overlaps.xlsx" TargetMode="External"/></Relationships>
</file>

<file path=ppt/charts/_rels/chart29.xml.rels><?xml version="1.0" encoding="UTF-8" standalone="yes"?>
<Relationships xmlns="http://schemas.openxmlformats.org/package/2006/relationships"><Relationship Id="rId3" Type="http://schemas.microsoft.com/office/2011/relationships/chartColorStyle" Target="colors29.xml"/><Relationship Id="rId2" Type="http://schemas.microsoft.com/office/2011/relationships/chartStyle" Target="style29.xml"/><Relationship Id="rId1" Type="http://schemas.openxmlformats.org/officeDocument/2006/relationships/oleObject" Target="file:///E:\Documents\AchieveAbility\Commission\Overlaps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file:///E:\Documents\AchieveAbility\Commission\Overlaps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oleObject" Target="file:///E:\Documents\AchieveAbility\Commission\Overlaps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oleObject" Target="file:///E:\Documents\AchieveAbility\Commission\Overlaps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oleObject" Target="file:///E:\Documents\AchieveAbility\Commission\Overlaps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ColorStyle" Target="colors7.xml"/><Relationship Id="rId2" Type="http://schemas.microsoft.com/office/2011/relationships/chartStyle" Target="style7.xml"/><Relationship Id="rId1" Type="http://schemas.openxmlformats.org/officeDocument/2006/relationships/oleObject" Target="file:///E:\Documents\AchieveAbility\Commission\Overlaps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ColorStyle" Target="colors8.xml"/><Relationship Id="rId2" Type="http://schemas.microsoft.com/office/2011/relationships/chartStyle" Target="style8.xml"/><Relationship Id="rId1" Type="http://schemas.openxmlformats.org/officeDocument/2006/relationships/oleObject" Target="file:///E:\Documents\AchieveAbility\Commission\Overlaps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microsoft.com/office/2011/relationships/chartStyle" Target="style9.xml"/><Relationship Id="rId1" Type="http://schemas.openxmlformats.org/officeDocument/2006/relationships/oleObject" Target="file:///E:\Documents\AchieveAbility\Commission\Overlap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title>
    <c:autoTitleDeleted val="0"/>
    <c:plotArea>
      <c:layout>
        <c:manualLayout>
          <c:layoutTarget val="inner"/>
          <c:xMode val="edge"/>
          <c:yMode val="edge"/>
          <c:x val="0.156559555448176"/>
          <c:y val="0.180761622156281"/>
          <c:w val="0.628895868567287"/>
          <c:h val="0.643669634025717"/>
        </c:manualLayout>
      </c:layout>
      <c:pieChart>
        <c:varyColors val="1"/>
        <c:ser>
          <c:idx val="0"/>
          <c:order val="0"/>
          <c:tx>
            <c:strRef>
              <c:f>'[Overlaps.xlsx]Overlaps 2'!$C$14</c:f>
              <c:strCache>
                <c:ptCount val="1"/>
                <c:pt idx="0">
                  <c:v>Dyslexia</c:v>
                </c:pt>
              </c:strCache>
            </c:strRef>
          </c:tx>
          <c:spPr/>
          <c:explosion val="0"/>
          <c:dPt>
            <c:idx val="0"/>
            <c:bubble3D val="0"/>
            <c:spPr>
              <a:gradFill>
                <a:gsLst>
                  <a:gs pos="0">
                    <a:srgbClr val="FBFB11"/>
                  </a:gs>
                  <a:gs pos="100000">
                    <a:srgbClr val="838309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</c:dLbls>
          <c:cat>
            <c:strRef>
              <c:f>'[Overlaps.xlsx]Overlaps 2'!$B$15:$B$17</c:f>
              <c:strCache>
                <c:ptCount val="3"/>
                <c:pt idx="0">
                  <c:v>1 Label</c:v>
                </c:pt>
                <c:pt idx="1">
                  <c:v>2 Labels</c:v>
                </c:pt>
                <c:pt idx="2">
                  <c:v>3+ labels</c:v>
                </c:pt>
              </c:strCache>
            </c:strRef>
          </c:cat>
          <c:val>
            <c:numRef>
              <c:f>'[Overlaps.xlsx]Overlaps 2'!$C$15:$C$17</c:f>
              <c:numCache>
                <c:formatCode>General</c:formatCode>
                <c:ptCount val="3"/>
                <c:pt idx="0">
                  <c:v>47.7011494252874</c:v>
                </c:pt>
                <c:pt idx="1">
                  <c:v>33.9080459770115</c:v>
                </c:pt>
                <c:pt idx="2">
                  <c:v>18.3908045977011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en-GB"/>
      </a:pPr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[Overlaps.xlsx]Dyspraxic!$A$10</c:f>
              <c:strCache>
                <c:ptCount val="1"/>
                <c:pt idx="0">
                  <c:v>Dyspraxic % overlap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gradFill>
                <a:gsLst>
                  <a:gs pos="0">
                    <a:srgbClr val="FBFB11"/>
                  </a:gs>
                  <a:gs pos="100000">
                    <a:srgbClr val="838309"/>
                  </a:gs>
                </a:gsLst>
                <a:lin ang="5400000" scaled="0"/>
              </a:gra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ang="5400000" scaled="0"/>
              </a:gra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ang="5400000" scaled="0"/>
              </a:gra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gradFill>
                <a:gsLst>
                  <a:gs pos="0">
                    <a:srgbClr val="FECF40"/>
                  </a:gs>
                  <a:gs pos="100000">
                    <a:srgbClr val="846C21"/>
                  </a:gs>
                </a:gsLst>
                <a:lin ang="5400000" scaled="0"/>
              </a:gra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ang="5400000" scaled="0"/>
              </a:gra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gradFill>
                <a:gsLst>
                  <a:gs pos="0">
                    <a:srgbClr val="14CD68"/>
                  </a:gs>
                  <a:gs pos="100000">
                    <a:srgbClr val="035C7D"/>
                  </a:gs>
                </a:gsLst>
                <a:lin ang="5400000" scaled="0"/>
              </a:gra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ang="5400000" scaled="0"/>
              </a:gradFill>
              <a:ln>
                <a:noFill/>
              </a:ln>
              <a:effectLst/>
            </c:spPr>
          </c:dPt>
          <c:dLbls>
            <c:delete val="1"/>
          </c:dLbls>
          <c:cat>
            <c:strRef>
              <c:f>[Overlaps.xlsx]Dyspraxic!$B$9:$H$9</c:f>
              <c:strCache>
                <c:ptCount val="7"/>
                <c:pt idx="0">
                  <c:v>Dyslexic</c:v>
                </c:pt>
                <c:pt idx="1">
                  <c:v>Dyscalculic</c:v>
                </c:pt>
                <c:pt idx="2">
                  <c:v>autistic</c:v>
                </c:pt>
                <c:pt idx="3">
                  <c:v>AD(H)D</c:v>
                </c:pt>
                <c:pt idx="4">
                  <c:v>Dysgraphic</c:v>
                </c:pt>
                <c:pt idx="5">
                  <c:v>OCD</c:v>
                </c:pt>
                <c:pt idx="6">
                  <c:v>Tourettes</c:v>
                </c:pt>
              </c:strCache>
            </c:strRef>
          </c:cat>
          <c:val>
            <c:numRef>
              <c:f>[Overlaps.xlsx]Dyspraxic!$B$10:$H$10</c:f>
              <c:numCache>
                <c:formatCode>0.0_ </c:formatCode>
                <c:ptCount val="7"/>
                <c:pt idx="0">
                  <c:v>66.4948453608247</c:v>
                </c:pt>
                <c:pt idx="1">
                  <c:v>20.1030927835052</c:v>
                </c:pt>
                <c:pt idx="2">
                  <c:v>14.4329896907216</c:v>
                </c:pt>
                <c:pt idx="3">
                  <c:v>12.8865979381443</c:v>
                </c:pt>
                <c:pt idx="4">
                  <c:v>9.27835051546392</c:v>
                </c:pt>
                <c:pt idx="5">
                  <c:v>5.15463917525773</c:v>
                </c:pt>
                <c:pt idx="6">
                  <c:v>2.06185567010309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398764"/>
        <c:axId val="70838935"/>
      </c:barChart>
      <c:catAx>
        <c:axId val="6939876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70838935"/>
        <c:crosses val="autoZero"/>
        <c:auto val="1"/>
        <c:lblAlgn val="ctr"/>
        <c:lblOffset val="100"/>
        <c:noMultiLvlLbl val="0"/>
      </c:catAx>
      <c:valAx>
        <c:axId val="70838935"/>
        <c:scaling>
          <c:orientation val="minMax"/>
          <c:max val="7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);[Red]\(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693987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en-GB"/>
      </a:pPr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'[Overlaps.xlsx]Overlaps 2'!$C$24</c:f>
              <c:strCache>
                <c:ptCount val="1"/>
                <c:pt idx="0">
                  <c:v>Autism</c:v>
                </c:pt>
              </c:strCache>
            </c:strRef>
          </c:tx>
          <c:spPr/>
          <c:explosion val="0"/>
          <c:dPt>
            <c:idx val="0"/>
            <c:bubble3D val="0"/>
            <c:spPr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</c:dLbls>
          <c:cat>
            <c:strRef>
              <c:f>'[Overlaps.xlsx]Overlaps 2'!$B$25:$B$27</c:f>
              <c:strCache>
                <c:ptCount val="3"/>
                <c:pt idx="0">
                  <c:v>1 Label</c:v>
                </c:pt>
                <c:pt idx="1">
                  <c:v>2 Labels</c:v>
                </c:pt>
                <c:pt idx="2">
                  <c:v>3+ labels</c:v>
                </c:pt>
              </c:strCache>
            </c:strRef>
          </c:cat>
          <c:val>
            <c:numRef>
              <c:f>'[Overlaps.xlsx]Overlaps 2'!$C$25:$C$27</c:f>
              <c:numCache>
                <c:formatCode>General</c:formatCode>
                <c:ptCount val="3"/>
                <c:pt idx="0">
                  <c:v>40.6</c:v>
                </c:pt>
                <c:pt idx="1">
                  <c:v>32.3</c:v>
                </c:pt>
                <c:pt idx="2">
                  <c:v>27.0833333333333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en-GB"/>
      </a:pPr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title>
    <c:autoTitleDeleted val="0"/>
    <c:plotArea>
      <c:layout>
        <c:manualLayout>
          <c:layoutTarget val="inner"/>
          <c:xMode val="edge"/>
          <c:yMode val="edge"/>
          <c:x val="0.06324395029431"/>
          <c:y val="0.117957426532964"/>
          <c:w val="0.934303466317855"/>
          <c:h val="0.7592216435185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[Overlaps.xlsx]Autistic!$A$6</c:f>
              <c:strCache>
                <c:ptCount val="1"/>
                <c:pt idx="0">
                  <c:v>Autistic % Overlap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gradFill>
                <a:gsLst>
                  <a:gs pos="0">
                    <a:srgbClr val="FBFB11"/>
                  </a:gs>
                  <a:gs pos="100000">
                    <a:srgbClr val="838309"/>
                  </a:gs>
                </a:gsLst>
                <a:lin ang="5400000" scaled="0"/>
              </a:gra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gradFill>
                <a:gsLst>
                  <a:gs pos="0">
                    <a:srgbClr val="9EE256"/>
                  </a:gs>
                  <a:gs pos="100000">
                    <a:srgbClr val="52762D"/>
                  </a:gs>
                </a:gsLst>
                <a:lin ang="5400000" scaled="0"/>
              </a:gra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ang="5400000" scaled="0"/>
              </a:gra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gradFill>
                <a:gsLst>
                  <a:gs pos="0">
                    <a:srgbClr val="FECF40"/>
                  </a:gs>
                  <a:gs pos="100000">
                    <a:srgbClr val="846C21"/>
                  </a:gs>
                </a:gsLst>
                <a:lin ang="5400000" scaled="0"/>
              </a:gra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ang="5400000" scaled="0"/>
              </a:gra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gradFill>
                <a:gsLst>
                  <a:gs pos="0">
                    <a:srgbClr val="14CD68"/>
                  </a:gs>
                  <a:gs pos="100000">
                    <a:srgbClr val="035C7D"/>
                  </a:gs>
                </a:gsLst>
                <a:lin ang="5400000" scaled="0"/>
              </a:gradFill>
              <a:ln>
                <a:noFill/>
              </a:ln>
              <a:effectLst/>
            </c:spPr>
          </c:dPt>
          <c:dLbls>
            <c:delete val="1"/>
          </c:dLbls>
          <c:cat>
            <c:strRef>
              <c:f>[Overlaps.xlsx]Autistic!$B$5:$H$5</c:f>
              <c:strCache>
                <c:ptCount val="7"/>
                <c:pt idx="0">
                  <c:v>Dyslexic</c:v>
                </c:pt>
                <c:pt idx="1">
                  <c:v>Dyspraxic</c:v>
                </c:pt>
                <c:pt idx="2">
                  <c:v>Dyscalculic</c:v>
                </c:pt>
                <c:pt idx="3">
                  <c:v>AD(H)D</c:v>
                </c:pt>
                <c:pt idx="4">
                  <c:v>Dysgraphic</c:v>
                </c:pt>
                <c:pt idx="5">
                  <c:v>OCD</c:v>
                </c:pt>
                <c:pt idx="6">
                  <c:v>Tourettes</c:v>
                </c:pt>
              </c:strCache>
            </c:strRef>
          </c:cat>
          <c:val>
            <c:numRef>
              <c:f>[Overlaps.xlsx]Autistic!$B$6:$H$6</c:f>
              <c:numCache>
                <c:formatCode>0.0_ </c:formatCode>
                <c:ptCount val="7"/>
                <c:pt idx="0">
                  <c:v>29.1666666666667</c:v>
                </c:pt>
                <c:pt idx="1">
                  <c:v>29.1666666666667</c:v>
                </c:pt>
                <c:pt idx="2">
                  <c:v>8.33333333333333</c:v>
                </c:pt>
                <c:pt idx="3">
                  <c:v>19.7916666666667</c:v>
                </c:pt>
                <c:pt idx="4">
                  <c:v>10.4166666666667</c:v>
                </c:pt>
                <c:pt idx="5">
                  <c:v>6.25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32663532"/>
        <c:axId val="429962611"/>
      </c:barChart>
      <c:catAx>
        <c:axId val="93266353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429962611"/>
        <c:crosses val="autoZero"/>
        <c:auto val="1"/>
        <c:lblAlgn val="ctr"/>
        <c:lblOffset val="100"/>
        <c:noMultiLvlLbl val="0"/>
      </c:catAx>
      <c:valAx>
        <c:axId val="429962611"/>
        <c:scaling>
          <c:orientation val="minMax"/>
          <c:max val="7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9326635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en-GB"/>
      </a:pPr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en-GB"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sz="1600" b="1"/>
              <a:t>Disclosure, understanding and fairness</a:t>
            </a:r>
            <a:endParaRPr sz="1600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[Book1]Sheet1!$A$20</c:f>
              <c:strCache>
                <c:ptCount val="1"/>
                <c:pt idx="0">
                  <c:v>No</c:v>
                </c:pt>
              </c:strCache>
            </c:strRef>
          </c:tx>
          <c:spPr>
            <a:gradFill>
              <a:gsLst>
                <a:gs pos="0">
                  <a:srgbClr val="E30000"/>
                </a:gs>
                <a:gs pos="100000">
                  <a:srgbClr val="760303"/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[Book1]Sheet1!$B$19:$D$19</c:f>
              <c:strCache>
                <c:ptCount val="3"/>
                <c:pt idx="0">
                  <c:v>Disclose during selection</c:v>
                </c:pt>
                <c:pt idx="1">
                  <c:v>Employer understands neurodiversity</c:v>
                </c:pt>
                <c:pt idx="2">
                  <c:v>Fairness and equal opportunities</c:v>
                </c:pt>
              </c:strCache>
            </c:strRef>
          </c:cat>
          <c:val>
            <c:numRef>
              <c:f>[Book1]Sheet1!$B$20:$D$20</c:f>
              <c:numCache>
                <c:formatCode>0.0_ </c:formatCode>
                <c:ptCount val="3"/>
                <c:pt idx="0">
                  <c:v>175</c:v>
                </c:pt>
                <c:pt idx="1">
                  <c:v>331</c:v>
                </c:pt>
                <c:pt idx="2" c:formatCode="General">
                  <c:v>197</c:v>
                </c:pt>
              </c:numCache>
            </c:numRef>
          </c:val>
        </c:ser>
        <c:ser>
          <c:idx val="1"/>
          <c:order val="1"/>
          <c:tx>
            <c:strRef>
              <c:f>[Book1]Sheet1!$A$21</c:f>
              <c:strCache>
                <c:ptCount val="1"/>
                <c:pt idx="0">
                  <c:v>Sometimes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[Book1]Sheet1!$B$19:$D$19</c:f>
              <c:strCache>
                <c:ptCount val="3"/>
                <c:pt idx="0">
                  <c:v>Disclose during selection</c:v>
                </c:pt>
                <c:pt idx="1">
                  <c:v>Employer understands neurodiversity</c:v>
                </c:pt>
                <c:pt idx="2">
                  <c:v>Fairness and equal opportunities</c:v>
                </c:pt>
              </c:strCache>
            </c:strRef>
          </c:cat>
          <c:val>
            <c:numRef>
              <c:f>[Book1]Sheet1!$B$21:$D$21</c:f>
              <c:numCache>
                <c:formatCode>0.0_ </c:formatCode>
                <c:ptCount val="3"/>
                <c:pt idx="0">
                  <c:v>145</c:v>
                </c:pt>
                <c:pt idx="1">
                  <c:v>108</c:v>
                </c:pt>
                <c:pt idx="2" c:formatCode="General">
                  <c:v>173</c:v>
                </c:pt>
              </c:numCache>
            </c:numRef>
          </c:val>
        </c:ser>
        <c:ser>
          <c:idx val="2"/>
          <c:order val="2"/>
          <c:tx>
            <c:strRef>
              <c:f>[Book1]Sheet1!$A$22</c:f>
              <c:strCache>
                <c:ptCount val="1"/>
                <c:pt idx="0">
                  <c:v>usually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[Book1]Sheet1!$B$19:$D$19</c:f>
              <c:strCache>
                <c:ptCount val="3"/>
                <c:pt idx="0">
                  <c:v>Disclose during selection</c:v>
                </c:pt>
                <c:pt idx="1">
                  <c:v>Employer understands neurodiversity</c:v>
                </c:pt>
                <c:pt idx="2">
                  <c:v>Fairness and equal opportunities</c:v>
                </c:pt>
              </c:strCache>
            </c:strRef>
          </c:cat>
          <c:val>
            <c:numRef>
              <c:f>[Book1]Sheet1!$B$22:$D$22</c:f>
              <c:numCache>
                <c:formatCode>0.0_ </c:formatCode>
                <c:ptCount val="3"/>
                <c:pt idx="0">
                  <c:v>77</c:v>
                </c:pt>
                <c:pt idx="1">
                  <c:v>11</c:v>
                </c:pt>
                <c:pt idx="2" c:formatCode="General">
                  <c:v>50</c:v>
                </c:pt>
              </c:numCache>
            </c:numRef>
          </c:val>
        </c:ser>
        <c:ser>
          <c:idx val="3"/>
          <c:order val="3"/>
          <c:tx>
            <c:strRef>
              <c:f>[Book1]Sheet1!$A$23</c:f>
              <c:strCache>
                <c:ptCount val="1"/>
                <c:pt idx="0">
                  <c:v>always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[Book1]Sheet1!$B$19:$D$19</c:f>
              <c:strCache>
                <c:ptCount val="3"/>
                <c:pt idx="0">
                  <c:v>Disclose during selection</c:v>
                </c:pt>
                <c:pt idx="1">
                  <c:v>Employer understands neurodiversity</c:v>
                </c:pt>
                <c:pt idx="2">
                  <c:v>Fairness and equal opportunities</c:v>
                </c:pt>
              </c:strCache>
            </c:strRef>
          </c:cat>
          <c:val>
            <c:numRef>
              <c:f>[Book1]Sheet1!$B$23:$D$23</c:f>
              <c:numCache>
                <c:formatCode>0.0_ </c:formatCode>
                <c:ptCount val="3"/>
                <c:pt idx="0">
                  <c:v>97</c:v>
                </c:pt>
                <c:pt idx="1">
                  <c:v>5</c:v>
                </c:pt>
                <c:pt idx="2" c:formatCode="General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65594390"/>
        <c:axId val="103073125"/>
      </c:barChart>
      <c:catAx>
        <c:axId val="86559439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03073125"/>
        <c:crosses val="autoZero"/>
        <c:auto val="1"/>
        <c:lblAlgn val="ctr"/>
        <c:lblOffset val="100"/>
        <c:noMultiLvlLbl val="0"/>
      </c:catAx>
      <c:valAx>
        <c:axId val="10307312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86559439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3"/>
        <c:txPr>
          <a:bodyPr rot="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en-GB"/>
      </a:pPr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en-GB"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sz="1600" b="1"/>
              <a:t>Discrimination, disclosure regret and avoidance</a:t>
            </a:r>
            <a:endParaRPr sz="1600" b="1"/>
          </a:p>
        </c:rich>
      </c:tx>
      <c:layout>
        <c:manualLayout>
          <c:xMode val="edge"/>
          <c:yMode val="edge"/>
          <c:x val="0.335366221846507"/>
          <c:y val="0.014960728088767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[Book1]Sheet1!$A$14</c:f>
              <c:strCache>
                <c:ptCount val="1"/>
                <c:pt idx="0">
                  <c:v>Yes</c:v>
                </c:pt>
              </c:strCache>
            </c:strRef>
          </c:tx>
          <c:spPr>
            <a:gradFill>
              <a:gsLst>
                <a:gs pos="0">
                  <a:srgbClr val="E30000"/>
                </a:gs>
                <a:gs pos="100000">
                  <a:srgbClr val="760303"/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[Book1]Sheet1!$B$13:$E$13</c:f>
              <c:strCache>
                <c:ptCount val="4"/>
                <c:pt idx="0">
                  <c:v>selection discrimination</c:v>
                </c:pt>
                <c:pt idx="1">
                  <c:v>Discrimination in employment</c:v>
                </c:pt>
                <c:pt idx="2">
                  <c:v>Regretted disclosure</c:v>
                </c:pt>
                <c:pt idx="3">
                  <c:v>Avoid interviews</c:v>
                </c:pt>
              </c:strCache>
            </c:strRef>
          </c:cat>
          <c:val>
            <c:numRef>
              <c:f>[Book1]Sheet1!$B$14:$E$14</c:f>
              <c:numCache>
                <c:formatCode>0.0_ </c:formatCode>
                <c:ptCount val="4"/>
                <c:pt idx="0">
                  <c:v>218</c:v>
                </c:pt>
                <c:pt idx="1">
                  <c:v>218</c:v>
                </c:pt>
                <c:pt idx="2">
                  <c:v>128</c:v>
                </c:pt>
                <c:pt idx="3">
                  <c:v>95</c:v>
                </c:pt>
              </c:numCache>
            </c:numRef>
          </c:val>
        </c:ser>
        <c:ser>
          <c:idx val="1"/>
          <c:order val="1"/>
          <c:tx>
            <c:strRef>
              <c:f>[Book1]Sheet1!$A$15</c:f>
              <c:strCache>
                <c:ptCount val="1"/>
                <c:pt idx="0">
                  <c:v>Sometimes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[Book1]Sheet1!$B$13:$E$13</c:f>
              <c:strCache>
                <c:ptCount val="4"/>
                <c:pt idx="0">
                  <c:v>selection discrimination</c:v>
                </c:pt>
                <c:pt idx="1">
                  <c:v>Discrimination in employment</c:v>
                </c:pt>
                <c:pt idx="2">
                  <c:v>Regretted disclosure</c:v>
                </c:pt>
                <c:pt idx="3">
                  <c:v>Avoid interviews</c:v>
                </c:pt>
              </c:strCache>
            </c:strRef>
          </c:cat>
          <c:val>
            <c:numRef>
              <c:f>[Book1]Sheet1!$B$15:$E$15</c:f>
              <c:numCache>
                <c:formatCode>0.0_ </c:formatCode>
                <c:ptCount val="4"/>
                <c:pt idx="0">
                  <c:v>124</c:v>
                </c:pt>
                <c:pt idx="1">
                  <c:v>124</c:v>
                </c:pt>
                <c:pt idx="2">
                  <c:v>159</c:v>
                </c:pt>
                <c:pt idx="3">
                  <c:v>120</c:v>
                </c:pt>
              </c:numCache>
            </c:numRef>
          </c:val>
        </c:ser>
        <c:ser>
          <c:idx val="2"/>
          <c:order val="2"/>
          <c:tx>
            <c:strRef>
              <c:f>[Book1]Sheet1!$A$16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[Book1]Sheet1!$B$13:$E$13</c:f>
              <c:strCache>
                <c:ptCount val="4"/>
                <c:pt idx="0">
                  <c:v>selection discrimination</c:v>
                </c:pt>
                <c:pt idx="1">
                  <c:v>Discrimination in employment</c:v>
                </c:pt>
                <c:pt idx="2">
                  <c:v>Regretted disclosure</c:v>
                </c:pt>
                <c:pt idx="3">
                  <c:v>Avoid interviews</c:v>
                </c:pt>
              </c:strCache>
            </c:strRef>
          </c:cat>
          <c:val>
            <c:numRef>
              <c:f>[Book1]Sheet1!$B$16:$E$16</c:f>
              <c:numCache>
                <c:formatCode>0.0_ </c:formatCode>
                <c:ptCount val="4"/>
                <c:pt idx="0">
                  <c:v>152</c:v>
                </c:pt>
                <c:pt idx="1">
                  <c:v>153</c:v>
                </c:pt>
                <c:pt idx="2">
                  <c:v>207</c:v>
                </c:pt>
                <c:pt idx="3">
                  <c:v>247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0344036"/>
        <c:axId val="129905247"/>
      </c:barChart>
      <c:catAx>
        <c:axId val="50034403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29905247"/>
        <c:crosses val="autoZero"/>
        <c:auto val="1"/>
        <c:lblAlgn val="ctr"/>
        <c:lblOffset val="100"/>
        <c:noMultiLvlLbl val="0"/>
      </c:catAx>
      <c:valAx>
        <c:axId val="1299052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5003440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en-GB"/>
      </a:pPr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en-GB"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sz="1600" b="1"/>
              <a:t>Lack confidence to apply, and disabled by Psychometric tests</a:t>
            </a:r>
            <a:endParaRPr sz="1600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[Book1]Sheet1!$A$2</c:f>
              <c:strCache>
                <c:ptCount val="1"/>
                <c:pt idx="0">
                  <c:v>always</c:v>
                </c:pt>
              </c:strCache>
            </c:strRef>
          </c:tx>
          <c:spPr>
            <a:gradFill>
              <a:gsLst>
                <a:gs pos="0">
                  <a:srgbClr val="E30000"/>
                </a:gs>
                <a:gs pos="100000">
                  <a:srgbClr val="760303"/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[Book1]Sheet1!$B$1:$C$1</c:f>
              <c:strCache>
                <c:ptCount val="2"/>
                <c:pt idx="0">
                  <c:v>Lack confidence to apply</c:v>
                </c:pt>
                <c:pt idx="1">
                  <c:v>Felt disabled by Psychometric tests</c:v>
                </c:pt>
              </c:strCache>
            </c:strRef>
          </c:cat>
          <c:val>
            <c:numRef>
              <c:f>[Book1]Sheet1!$B$2:$C$2</c:f>
              <c:numCache>
                <c:formatCode>0.0_ </c:formatCode>
                <c:ptCount val="2"/>
                <c:pt idx="0">
                  <c:v>99</c:v>
                </c:pt>
                <c:pt idx="1">
                  <c:v>116</c:v>
                </c:pt>
              </c:numCache>
            </c:numRef>
          </c:val>
        </c:ser>
        <c:ser>
          <c:idx val="1"/>
          <c:order val="1"/>
          <c:tx>
            <c:strRef>
              <c:f>[Book1]Sheet1!$A$3</c:f>
              <c:strCache>
                <c:ptCount val="1"/>
                <c:pt idx="0">
                  <c:v>usually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[Book1]Sheet1!$B$1:$C$1</c:f>
              <c:strCache>
                <c:ptCount val="2"/>
                <c:pt idx="0">
                  <c:v>Lack confidence to apply</c:v>
                </c:pt>
                <c:pt idx="1">
                  <c:v>Felt disabled by Psychometric tests</c:v>
                </c:pt>
              </c:strCache>
            </c:strRef>
          </c:cat>
          <c:val>
            <c:numRef>
              <c:f>[Book1]Sheet1!$B$3:$C$3</c:f>
              <c:numCache>
                <c:formatCode>0.0_ </c:formatCode>
                <c:ptCount val="2"/>
                <c:pt idx="0">
                  <c:v>101</c:v>
                </c:pt>
                <c:pt idx="1">
                  <c:v>55</c:v>
                </c:pt>
              </c:numCache>
            </c:numRef>
          </c:val>
        </c:ser>
        <c:ser>
          <c:idx val="2"/>
          <c:order val="2"/>
          <c:tx>
            <c:strRef>
              <c:f>[Book1]Sheet1!$A$4</c:f>
              <c:strCache>
                <c:ptCount val="1"/>
                <c:pt idx="0">
                  <c:v>Sometimes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[Book1]Sheet1!$B$1:$C$1</c:f>
              <c:strCache>
                <c:ptCount val="2"/>
                <c:pt idx="0">
                  <c:v>Lack confidence to apply</c:v>
                </c:pt>
                <c:pt idx="1">
                  <c:v>Felt disabled by Psychometric tests</c:v>
                </c:pt>
              </c:strCache>
            </c:strRef>
          </c:cat>
          <c:val>
            <c:numRef>
              <c:f>[Book1]Sheet1!$B$4:$C$4</c:f>
              <c:numCache>
                <c:formatCode>0.0_ </c:formatCode>
                <c:ptCount val="2"/>
                <c:pt idx="0">
                  <c:v>218</c:v>
                </c:pt>
                <c:pt idx="1">
                  <c:v>78</c:v>
                </c:pt>
              </c:numCache>
            </c:numRef>
          </c:val>
        </c:ser>
        <c:ser>
          <c:idx val="3"/>
          <c:order val="3"/>
          <c:tx>
            <c:strRef>
              <c:f>[Book1]Sheet1!$A$5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[Book1]Sheet1!$B$1:$C$1</c:f>
              <c:strCache>
                <c:ptCount val="2"/>
                <c:pt idx="0">
                  <c:v>Lack confidence to apply</c:v>
                </c:pt>
                <c:pt idx="1">
                  <c:v>Felt disabled by Psychometric tests</c:v>
                </c:pt>
              </c:strCache>
            </c:strRef>
          </c:cat>
          <c:val>
            <c:numRef>
              <c:f>[Book1]Sheet1!$B$5:$C$5</c:f>
              <c:numCache>
                <c:formatCode>0.0_ </c:formatCode>
                <c:ptCount val="2"/>
                <c:pt idx="0">
                  <c:v>76</c:v>
                </c:pt>
                <c:pt idx="1">
                  <c:v>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82760404"/>
        <c:axId val="841861592"/>
      </c:barChart>
      <c:catAx>
        <c:axId val="88276040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841861592"/>
        <c:crosses val="autoZero"/>
        <c:auto val="1"/>
        <c:lblAlgn val="ctr"/>
        <c:lblOffset val="100"/>
        <c:noMultiLvlLbl val="0"/>
      </c:catAx>
      <c:valAx>
        <c:axId val="841861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8827604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GB"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en-GB"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en-GB"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3"/>
        <c:txPr>
          <a:bodyPr rot="0" spcFirstLastPara="0" vertOverflow="ellipsis" vert="horz" wrap="square" anchor="ctr" anchorCtr="1"/>
          <a:lstStyle/>
          <a:p>
            <a:pPr>
              <a:defRPr lang="en-GB"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en-GB"/>
      </a:pPr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en-GB"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sz="1600" b="1"/>
              <a:t>Able to Demonstrate Skills</a:t>
            </a:r>
            <a:endParaRPr sz="1600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'[Dg Able to demonstrate skills.xlsx]Sheet1'!$A$8</c:f>
              <c:strCache>
                <c:ptCount val="1"/>
                <c:pt idx="0">
                  <c:v>No</c:v>
                </c:pt>
              </c:strCache>
            </c:strRef>
          </c:tx>
          <c:spPr>
            <a:gradFill>
              <a:gsLst>
                <a:gs pos="0">
                  <a:srgbClr val="E30000"/>
                </a:gs>
                <a:gs pos="100000">
                  <a:srgbClr val="760303"/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elete val="1"/>
          </c:dLbls>
          <c:val>
            <c:numRef>
              <c:f>'[Dg Able to demonstrate skills.xlsx]Sheet1'!$B$8</c:f>
              <c:numCache>
                <c:formatCode>General</c:formatCode>
                <c:ptCount val="1"/>
                <c:pt idx="0">
                  <c:v>164</c:v>
                </c:pt>
              </c:numCache>
            </c:numRef>
          </c:val>
        </c:ser>
        <c:ser>
          <c:idx val="1"/>
          <c:order val="1"/>
          <c:tx>
            <c:strRef>
              <c:f>'[Dg Able to demonstrate skills.xlsx]Sheet1'!$A$9</c:f>
              <c:strCache>
                <c:ptCount val="1"/>
                <c:pt idx="0">
                  <c:v>Sometimes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val>
            <c:numRef>
              <c:f>'[Dg Able to demonstrate skills.xlsx]Sheet1'!$B$9</c:f>
              <c:numCache>
                <c:formatCode>General</c:formatCode>
                <c:ptCount val="1"/>
                <c:pt idx="0">
                  <c:v>185</c:v>
                </c:pt>
              </c:numCache>
            </c:numRef>
          </c:val>
        </c:ser>
        <c:ser>
          <c:idx val="2"/>
          <c:order val="2"/>
          <c:tx>
            <c:strRef>
              <c:f>'[Dg Able to demonstrate skills.xlsx]Sheet1'!$A$10</c:f>
              <c:strCache>
                <c:ptCount val="1"/>
                <c:pt idx="0">
                  <c:v>Usually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val>
            <c:numRef>
              <c:f>'[Dg Able to demonstrate skills.xlsx]Sheet1'!$B$10</c:f>
              <c:numCache>
                <c:formatCode>General</c:formatCode>
                <c:ptCount val="1"/>
                <c:pt idx="0">
                  <c:v>64</c:v>
                </c:pt>
              </c:numCache>
            </c:numRef>
          </c:val>
        </c:ser>
        <c:ser>
          <c:idx val="3"/>
          <c:order val="3"/>
          <c:tx>
            <c:strRef>
              <c:f>'[Dg Able to demonstrate skills.xlsx]Sheet1'!$A$11</c:f>
              <c:strCache>
                <c:ptCount val="1"/>
                <c:pt idx="0">
                  <c:v>Always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val>
            <c:numRef>
              <c:f>'[Dg Able to demonstrate skills.xlsx]Sheet1'!$B$11</c:f>
              <c:numCache>
                <c:formatCode>General</c:formatCode>
                <c:ptCount val="1"/>
                <c:pt idx="0">
                  <c:v>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63146446"/>
        <c:axId val="568786715"/>
      </c:barChart>
      <c:catAx>
        <c:axId val="36314644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568786715"/>
        <c:crosses val="autoZero"/>
        <c:auto val="1"/>
        <c:lblAlgn val="ctr"/>
        <c:lblOffset val="100"/>
        <c:noMultiLvlLbl val="0"/>
      </c:catAx>
      <c:valAx>
        <c:axId val="5687867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36314644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en-GB"/>
      </a:pPr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en-GB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sz="1800" b="1"/>
              <a:t>e.g. Feeling disabled from applying against increased neurodiversity</a:t>
            </a:r>
            <a:endParaRPr sz="1800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'[BB disable from applying.xlsx]Sheet1'!$K$43</c:f>
              <c:strCache>
                <c:ptCount val="1"/>
                <c:pt idx="0">
                  <c:v>Always</c:v>
                </c:pt>
              </c:strCache>
            </c:strRef>
          </c:tx>
          <c:spPr>
            <a:gradFill>
              <a:gsLst>
                <a:gs pos="0">
                  <a:srgbClr val="E30000"/>
                </a:gs>
                <a:gs pos="100000">
                  <a:srgbClr val="760303"/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'[BB disable from applying.xlsx]Sheet1'!$L$42:$N$42</c:f>
              <c:strCache>
                <c:ptCount val="3"/>
                <c:pt idx="0">
                  <c:v>1</c:v>
                </c:pt>
                <c:pt idx="1">
                  <c:v>2</c:v>
                </c:pt>
                <c:pt idx="2">
                  <c:v>3+ </c:v>
                </c:pt>
              </c:strCache>
            </c:strRef>
          </c:cat>
          <c:val>
            <c:numRef>
              <c:f>'[BB disable from applying.xlsx]Sheet1'!$L$43:$N$43</c:f>
              <c:numCache>
                <c:formatCode>General</c:formatCode>
                <c:ptCount val="3"/>
                <c:pt idx="0">
                  <c:v>14.5</c:v>
                </c:pt>
                <c:pt idx="1">
                  <c:v>28.8</c:v>
                </c:pt>
                <c:pt idx="2" c:formatCode="0.0_ ">
                  <c:v>28.0487804878049</c:v>
                </c:pt>
              </c:numCache>
            </c:numRef>
          </c:val>
        </c:ser>
        <c:ser>
          <c:idx val="1"/>
          <c:order val="1"/>
          <c:tx>
            <c:strRef>
              <c:f>'[BB disable from applying.xlsx]Sheet1'!$K$44</c:f>
              <c:strCache>
                <c:ptCount val="1"/>
                <c:pt idx="0">
                  <c:v>Usually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'[BB disable from applying.xlsx]Sheet1'!$L$42:$N$42</c:f>
              <c:strCache>
                <c:ptCount val="3"/>
                <c:pt idx="0">
                  <c:v>1</c:v>
                </c:pt>
                <c:pt idx="1">
                  <c:v>2</c:v>
                </c:pt>
                <c:pt idx="2">
                  <c:v>3+ </c:v>
                </c:pt>
              </c:strCache>
            </c:strRef>
          </c:cat>
          <c:val>
            <c:numRef>
              <c:f>'[BB disable from applying.xlsx]Sheet1'!$L$44:$N$44</c:f>
              <c:numCache>
                <c:formatCode>0.0_ </c:formatCode>
                <c:ptCount val="3"/>
                <c:pt idx="0">
                  <c:v>25</c:v>
                </c:pt>
                <c:pt idx="1" c:formatCode="General">
                  <c:v>18.5</c:v>
                </c:pt>
                <c:pt idx="2">
                  <c:v>25.609756097561</c:v>
                </c:pt>
              </c:numCache>
            </c:numRef>
          </c:val>
        </c:ser>
        <c:ser>
          <c:idx val="2"/>
          <c:order val="2"/>
          <c:tx>
            <c:strRef>
              <c:f>'[BB disable from applying.xlsx]Sheet1'!$K$45</c:f>
              <c:strCache>
                <c:ptCount val="1"/>
                <c:pt idx="0">
                  <c:v>Sometimes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'[BB disable from applying.xlsx]Sheet1'!$L$42:$N$42</c:f>
              <c:strCache>
                <c:ptCount val="3"/>
                <c:pt idx="0">
                  <c:v>1</c:v>
                </c:pt>
                <c:pt idx="1">
                  <c:v>2</c:v>
                </c:pt>
                <c:pt idx="2">
                  <c:v>3+ </c:v>
                </c:pt>
              </c:strCache>
            </c:strRef>
          </c:cat>
          <c:val>
            <c:numRef>
              <c:f>'[BB disable from applying.xlsx]Sheet1'!$L$45:$N$45</c:f>
              <c:numCache>
                <c:formatCode>General</c:formatCode>
                <c:ptCount val="3"/>
                <c:pt idx="0">
                  <c:v>45.9</c:v>
                </c:pt>
                <c:pt idx="1">
                  <c:v>44.5</c:v>
                </c:pt>
                <c:pt idx="2" c:formatCode="0.0_ ">
                  <c:v>41.4634146341463</c:v>
                </c:pt>
              </c:numCache>
            </c:numRef>
          </c:val>
        </c:ser>
        <c:ser>
          <c:idx val="3"/>
          <c:order val="3"/>
          <c:tx>
            <c:strRef>
              <c:f>'[BB disable from applying.xlsx]Sheet1'!$K$46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'[BB disable from applying.xlsx]Sheet1'!$L$42:$N$42</c:f>
              <c:strCache>
                <c:ptCount val="3"/>
                <c:pt idx="0">
                  <c:v>1</c:v>
                </c:pt>
                <c:pt idx="1">
                  <c:v>2</c:v>
                </c:pt>
                <c:pt idx="2">
                  <c:v>3+ </c:v>
                </c:pt>
              </c:strCache>
            </c:strRef>
          </c:cat>
          <c:val>
            <c:numRef>
              <c:f>'[BB disable from applying.xlsx]Sheet1'!$L$46:$N$46</c:f>
              <c:numCache>
                <c:formatCode>General</c:formatCode>
                <c:ptCount val="3"/>
                <c:pt idx="0">
                  <c:v>14.5</c:v>
                </c:pt>
                <c:pt idx="1">
                  <c:v>7.5</c:v>
                </c:pt>
                <c:pt idx="2" c:formatCode="0.0_ ">
                  <c:v>4.8780487804878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9357457"/>
        <c:axId val="970503394"/>
      </c:barChart>
      <c:catAx>
        <c:axId val="219357457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970503394"/>
        <c:crosses val="autoZero"/>
        <c:auto val="1"/>
        <c:lblAlgn val="ctr"/>
        <c:lblOffset val="100"/>
        <c:noMultiLvlLbl val="0"/>
      </c:catAx>
      <c:valAx>
        <c:axId val="97050339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1935745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3"/>
        <c:txPr>
          <a:bodyPr rot="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en-GB"/>
      </a:pPr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en-GB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sz="1600" b="1"/>
              <a:t>e.g. Feeling Disabled from Applying cf Minority Ethnicity</a:t>
            </a:r>
            <a:endParaRPr sz="1600" b="1"/>
          </a:p>
        </c:rich>
      </c:tx>
      <c:layout>
        <c:manualLayout>
          <c:xMode val="edge"/>
          <c:yMode val="edge"/>
          <c:x val="0.247361477572559"/>
          <c:y val="0.0150299139063184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0906388888888889"/>
          <c:y val="0.173611111111111"/>
          <c:w val="0.876722222222222"/>
          <c:h val="0.60541666666666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'[BB disable from applying.xlsx]Sheet1'!$K$92</c:f>
              <c:strCache>
                <c:ptCount val="1"/>
                <c:pt idx="0">
                  <c:v>Always</c:v>
                </c:pt>
              </c:strCache>
            </c:strRef>
          </c:tx>
          <c:spPr>
            <a:gradFill>
              <a:gsLst>
                <a:gs pos="0">
                  <a:srgbClr val="E30000"/>
                </a:gs>
                <a:gs pos="100000">
                  <a:srgbClr val="760303"/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'[BB disable from applying.xlsx]Sheet1'!$L$91:$M$91</c:f>
              <c:strCache>
                <c:ptCount val="2"/>
                <c:pt idx="0">
                  <c:v>ALL (494)</c:v>
                </c:pt>
                <c:pt idx="1">
                  <c:v>Minority Ethnic(65)</c:v>
                </c:pt>
              </c:strCache>
            </c:strRef>
          </c:cat>
          <c:val>
            <c:numRef>
              <c:f>'[BB disable from applying.xlsx]Sheet1'!$L$92:$M$92</c:f>
              <c:numCache>
                <c:formatCode>General</c:formatCode>
                <c:ptCount val="2"/>
                <c:pt idx="0">
                  <c:v>96</c:v>
                </c:pt>
                <c:pt idx="1">
                  <c:v>19</c:v>
                </c:pt>
              </c:numCache>
            </c:numRef>
          </c:val>
        </c:ser>
        <c:ser>
          <c:idx val="1"/>
          <c:order val="1"/>
          <c:tx>
            <c:strRef>
              <c:f>'[BB disable from applying.xlsx]Sheet1'!$K$93</c:f>
              <c:strCache>
                <c:ptCount val="1"/>
                <c:pt idx="0">
                  <c:v>Usually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'[BB disable from applying.xlsx]Sheet1'!$L$91:$M$91</c:f>
              <c:strCache>
                <c:ptCount val="2"/>
                <c:pt idx="0">
                  <c:v>ALL (494)</c:v>
                </c:pt>
                <c:pt idx="1">
                  <c:v>Minority Ethnic(65)</c:v>
                </c:pt>
              </c:strCache>
            </c:strRef>
          </c:cat>
          <c:val>
            <c:numRef>
              <c:f>'[BB disable from applying.xlsx]Sheet1'!$L$93:$M$93</c:f>
              <c:numCache>
                <c:formatCode>General</c:formatCode>
                <c:ptCount val="2"/>
                <c:pt idx="0">
                  <c:v>116</c:v>
                </c:pt>
                <c:pt idx="1">
                  <c:v>22</c:v>
                </c:pt>
              </c:numCache>
            </c:numRef>
          </c:val>
        </c:ser>
        <c:ser>
          <c:idx val="2"/>
          <c:order val="2"/>
          <c:tx>
            <c:strRef>
              <c:f>'[BB disable from applying.xlsx]Sheet1'!$K$94</c:f>
              <c:strCache>
                <c:ptCount val="1"/>
                <c:pt idx="0">
                  <c:v>Sometimes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'[BB disable from applying.xlsx]Sheet1'!$L$91:$M$91</c:f>
              <c:strCache>
                <c:ptCount val="2"/>
                <c:pt idx="0">
                  <c:v>ALL (494)</c:v>
                </c:pt>
                <c:pt idx="1">
                  <c:v>Minority Ethnic(65)</c:v>
                </c:pt>
              </c:strCache>
            </c:strRef>
          </c:cat>
          <c:val>
            <c:numRef>
              <c:f>'[BB disable from applying.xlsx]Sheet1'!$L$94:$M$94</c:f>
              <c:numCache>
                <c:formatCode>General</c:formatCode>
                <c:ptCount val="2"/>
                <c:pt idx="0">
                  <c:v>225</c:v>
                </c:pt>
                <c:pt idx="1">
                  <c:v>19</c:v>
                </c:pt>
              </c:numCache>
            </c:numRef>
          </c:val>
        </c:ser>
        <c:ser>
          <c:idx val="3"/>
          <c:order val="3"/>
          <c:tx>
            <c:strRef>
              <c:f>'[BB disable from applying.xlsx]Sheet1'!$K$95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'[BB disable from applying.xlsx]Sheet1'!$L$91:$M$91</c:f>
              <c:strCache>
                <c:ptCount val="2"/>
                <c:pt idx="0">
                  <c:v>ALL (494)</c:v>
                </c:pt>
                <c:pt idx="1">
                  <c:v>Minority Ethnic(65)</c:v>
                </c:pt>
              </c:strCache>
            </c:strRef>
          </c:cat>
          <c:val>
            <c:numRef>
              <c:f>'[BB disable from applying.xlsx]Sheet1'!$L$95:$M$95</c:f>
              <c:numCache>
                <c:formatCode>General</c:formatCode>
                <c:ptCount val="2"/>
                <c:pt idx="0">
                  <c:v>57</c:v>
                </c:pt>
                <c:pt idx="1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9597989"/>
        <c:axId val="144873318"/>
      </c:barChart>
      <c:catAx>
        <c:axId val="129597989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44873318"/>
        <c:crosses val="autoZero"/>
        <c:auto val="1"/>
        <c:lblAlgn val="ctr"/>
        <c:lblOffset val="100"/>
        <c:noMultiLvlLbl val="0"/>
      </c:catAx>
      <c:valAx>
        <c:axId val="14487331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2959798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3"/>
        <c:txPr>
          <a:bodyPr rot="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en-GB"/>
      </a:pPr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en-GB"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sz="1600" b="1"/>
              <a:t>e.g. Have difficulty with online forms with disabled spellcheck</a:t>
            </a:r>
            <a:endParaRPr sz="1600" b="1"/>
          </a:p>
        </c:rich>
      </c:tx>
      <c:layout>
        <c:manualLayout>
          <c:xMode val="edge"/>
          <c:yMode val="edge"/>
          <c:x val="0.23595166163142"/>
          <c:y val="0.0185335497835498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'[CG no spellcheck.xlsx]Sheet1'!$A$42</c:f>
              <c:strCache>
                <c:ptCount val="1"/>
                <c:pt idx="0">
                  <c:v>always</c:v>
                </c:pt>
              </c:strCache>
            </c:strRef>
          </c:tx>
          <c:spPr>
            <a:gradFill>
              <a:gsLst>
                <a:gs pos="0">
                  <a:srgbClr val="FE4444"/>
                </a:gs>
                <a:gs pos="100000">
                  <a:srgbClr val="832B2B"/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'[CG no spellcheck.xlsx]Sheet1'!$B$41:$E$41</c:f>
              <c:strCache>
                <c:ptCount val="4"/>
                <c:pt idx="0">
                  <c:v>ALL </c:v>
                </c:pt>
                <c:pt idx="1">
                  <c:v>Dyslexic</c:v>
                </c:pt>
                <c:pt idx="2">
                  <c:v>Autistic</c:v>
                </c:pt>
                <c:pt idx="3">
                  <c:v>AD(H)D </c:v>
                </c:pt>
              </c:strCache>
            </c:strRef>
          </c:cat>
          <c:val>
            <c:numRef>
              <c:f>'[CG no spellcheck.xlsx]Sheet1'!$B$42:$E$42</c:f>
              <c:numCache>
                <c:formatCode>0.0_ </c:formatCode>
                <c:ptCount val="4"/>
                <c:pt idx="0">
                  <c:v>51.9396551724138</c:v>
                </c:pt>
                <c:pt idx="1">
                  <c:v>64.2201834862385</c:v>
                </c:pt>
                <c:pt idx="2">
                  <c:v>31.7647058823529</c:v>
                </c:pt>
                <c:pt idx="3">
                  <c:v>45.2830188679245</c:v>
                </c:pt>
              </c:numCache>
            </c:numRef>
          </c:val>
        </c:ser>
        <c:ser>
          <c:idx val="1"/>
          <c:order val="1"/>
          <c:tx>
            <c:strRef>
              <c:f>'[CG no spellcheck.xlsx]Sheet1'!$A$43</c:f>
              <c:strCache>
                <c:ptCount val="1"/>
                <c:pt idx="0">
                  <c:v>usually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'[CG no spellcheck.xlsx]Sheet1'!$B$41:$E$41</c:f>
              <c:strCache>
                <c:ptCount val="4"/>
                <c:pt idx="0">
                  <c:v>ALL </c:v>
                </c:pt>
                <c:pt idx="1">
                  <c:v>Dyslexic</c:v>
                </c:pt>
                <c:pt idx="2">
                  <c:v>Autistic</c:v>
                </c:pt>
                <c:pt idx="3">
                  <c:v>AD(H)D </c:v>
                </c:pt>
              </c:strCache>
            </c:strRef>
          </c:cat>
          <c:val>
            <c:numRef>
              <c:f>'[CG no spellcheck.xlsx]Sheet1'!$B$43:$E$43</c:f>
              <c:numCache>
                <c:formatCode>0.0_ </c:formatCode>
                <c:ptCount val="4"/>
                <c:pt idx="0">
                  <c:v>13.7931034482759</c:v>
                </c:pt>
                <c:pt idx="1">
                  <c:v>14.9847094801223</c:v>
                </c:pt>
                <c:pt idx="2">
                  <c:v>9.41176470588235</c:v>
                </c:pt>
                <c:pt idx="3">
                  <c:v>11.3207547169811</c:v>
                </c:pt>
              </c:numCache>
            </c:numRef>
          </c:val>
        </c:ser>
        <c:ser>
          <c:idx val="2"/>
          <c:order val="2"/>
          <c:tx>
            <c:strRef>
              <c:f>'[CG no spellcheck.xlsx]Sheet1'!$A$44</c:f>
              <c:strCache>
                <c:ptCount val="1"/>
                <c:pt idx="0">
                  <c:v>Sometimes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'[CG no spellcheck.xlsx]Sheet1'!$B$41:$E$41</c:f>
              <c:strCache>
                <c:ptCount val="4"/>
                <c:pt idx="0">
                  <c:v>ALL </c:v>
                </c:pt>
                <c:pt idx="1">
                  <c:v>Dyslexic</c:v>
                </c:pt>
                <c:pt idx="2">
                  <c:v>Autistic</c:v>
                </c:pt>
                <c:pt idx="3">
                  <c:v>AD(H)D </c:v>
                </c:pt>
              </c:strCache>
            </c:strRef>
          </c:cat>
          <c:val>
            <c:numRef>
              <c:f>'[CG no spellcheck.xlsx]Sheet1'!$B$44:$E$44</c:f>
              <c:numCache>
                <c:formatCode>0.0_ </c:formatCode>
                <c:ptCount val="4"/>
                <c:pt idx="0">
                  <c:v>19.3965517241379</c:v>
                </c:pt>
                <c:pt idx="1">
                  <c:v>14.6788990825688</c:v>
                </c:pt>
                <c:pt idx="2">
                  <c:v>25.8823529411765</c:v>
                </c:pt>
                <c:pt idx="3">
                  <c:v>15.0943396226415</c:v>
                </c:pt>
              </c:numCache>
            </c:numRef>
          </c:val>
        </c:ser>
        <c:ser>
          <c:idx val="3"/>
          <c:order val="3"/>
          <c:tx>
            <c:strRef>
              <c:f>'[CG no spellcheck.xlsx]Sheet1'!$A$45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'[CG no spellcheck.xlsx]Sheet1'!$B$41:$E$41</c:f>
              <c:strCache>
                <c:ptCount val="4"/>
                <c:pt idx="0">
                  <c:v>ALL </c:v>
                </c:pt>
                <c:pt idx="1">
                  <c:v>Dyslexic</c:v>
                </c:pt>
                <c:pt idx="2">
                  <c:v>Autistic</c:v>
                </c:pt>
                <c:pt idx="3">
                  <c:v>AD(H)D </c:v>
                </c:pt>
              </c:strCache>
            </c:strRef>
          </c:cat>
          <c:val>
            <c:numRef>
              <c:f>'[CG no spellcheck.xlsx]Sheet1'!$B$45:$E$45</c:f>
              <c:numCache>
                <c:formatCode>0.0_ </c:formatCode>
                <c:ptCount val="4"/>
                <c:pt idx="0">
                  <c:v>14.8706896551724</c:v>
                </c:pt>
                <c:pt idx="1">
                  <c:v>6.11620795107034</c:v>
                </c:pt>
                <c:pt idx="2">
                  <c:v>32.9411764705882</c:v>
                </c:pt>
                <c:pt idx="3">
                  <c:v>28.3018867924528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8502861"/>
        <c:axId val="266699549"/>
      </c:barChart>
      <c:catAx>
        <c:axId val="208502861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66699549"/>
        <c:crosses val="autoZero"/>
        <c:auto val="1"/>
        <c:lblAlgn val="ctr"/>
        <c:lblOffset val="100"/>
        <c:noMultiLvlLbl val="0"/>
      </c:catAx>
      <c:valAx>
        <c:axId val="26669954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0850286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3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en-GB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'[Overlaps.xlsx]Overlaps 2'!$C$19</c:f>
              <c:strCache>
                <c:ptCount val="1"/>
                <c:pt idx="0">
                  <c:v>Dyspraxia</c:v>
                </c:pt>
              </c:strCache>
            </c:strRef>
          </c:tx>
          <c:spPr/>
          <c:explosion val="0"/>
          <c:dPt>
            <c:idx val="0"/>
            <c:bubble3D val="0"/>
            <c:spPr>
              <a:gradFill>
                <a:gsLst>
                  <a:gs pos="0">
                    <a:srgbClr val="9EE256"/>
                  </a:gs>
                  <a:gs pos="100000">
                    <a:srgbClr val="52762D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</c:dLbls>
          <c:cat>
            <c:strRef>
              <c:f>'[Overlaps.xlsx]Overlaps 2'!$B$20:$B$22</c:f>
              <c:strCache>
                <c:ptCount val="3"/>
                <c:pt idx="0">
                  <c:v>1 Label</c:v>
                </c:pt>
                <c:pt idx="1">
                  <c:v>2 Labels</c:v>
                </c:pt>
                <c:pt idx="2">
                  <c:v>3+ labels</c:v>
                </c:pt>
              </c:strCache>
            </c:strRef>
          </c:cat>
          <c:val>
            <c:numRef>
              <c:f>'[Overlaps.xlsx]Overlaps 2'!$C$20:$C$22</c:f>
              <c:numCache>
                <c:formatCode>General</c:formatCode>
                <c:ptCount val="3"/>
                <c:pt idx="0">
                  <c:v>17.0103092783505</c:v>
                </c:pt>
                <c:pt idx="1">
                  <c:v>46.9072164948454</c:v>
                </c:pt>
                <c:pt idx="2">
                  <c:v>36.0824742268041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>
        <c:manualLayout>
          <c:xMode val="edge"/>
          <c:yMode val="edge"/>
          <c:x val="0.0956078621693764"/>
          <c:y val="0.881582200247219"/>
        </c:manualLayout>
      </c:layout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en-GB"/>
      </a:pPr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en-GB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sz="1600" b="1"/>
              <a:t>e.g. Difficulty with online forms with disabled spellchec</a:t>
            </a:r>
            <a:r>
              <a:rPr b="1"/>
              <a:t>k (p&lt;0.008)</a:t>
            </a:r>
            <a:r>
              <a:t> 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'[CG no spellcheck.xlsx]Sheet1'!$O$9</c:f>
              <c:strCache>
                <c:ptCount val="1"/>
                <c:pt idx="0">
                  <c:v>always</c:v>
                </c:pt>
              </c:strCache>
            </c:strRef>
          </c:tx>
          <c:spPr>
            <a:gradFill>
              <a:gsLst>
                <a:gs pos="0">
                  <a:srgbClr val="FE4444"/>
                </a:gs>
                <a:gs pos="100000">
                  <a:srgbClr val="832B2B"/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'[CG no spellcheck.xlsx]Sheet1'!$P$8:$Q$8</c:f>
              <c:strCache>
                <c:ptCount val="2"/>
                <c:pt idx="0">
                  <c:v>M </c:v>
                </c:pt>
                <c:pt idx="1">
                  <c:v>F</c:v>
                </c:pt>
              </c:strCache>
            </c:strRef>
          </c:cat>
          <c:val>
            <c:numRef>
              <c:f>'[CG no spellcheck.xlsx]Sheet1'!$P$9:$Q$9</c:f>
              <c:numCache>
                <c:formatCode>0.0_ </c:formatCode>
                <c:ptCount val="2"/>
                <c:pt idx="0">
                  <c:v>79</c:v>
                </c:pt>
                <c:pt idx="1">
                  <c:v>157</c:v>
                </c:pt>
              </c:numCache>
            </c:numRef>
          </c:val>
        </c:ser>
        <c:ser>
          <c:idx val="1"/>
          <c:order val="1"/>
          <c:tx>
            <c:strRef>
              <c:f>'[CG no spellcheck.xlsx]Sheet1'!$O$10</c:f>
              <c:strCache>
                <c:ptCount val="1"/>
                <c:pt idx="0">
                  <c:v>usually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'[CG no spellcheck.xlsx]Sheet1'!$P$8:$Q$8</c:f>
              <c:strCache>
                <c:ptCount val="2"/>
                <c:pt idx="0">
                  <c:v>M </c:v>
                </c:pt>
                <c:pt idx="1">
                  <c:v>F</c:v>
                </c:pt>
              </c:strCache>
            </c:strRef>
          </c:cat>
          <c:val>
            <c:numRef>
              <c:f>'[CG no spellcheck.xlsx]Sheet1'!$P$10:$Q$10</c:f>
              <c:numCache>
                <c:formatCode>0.0_ </c:formatCode>
                <c:ptCount val="2"/>
                <c:pt idx="0">
                  <c:v>36</c:v>
                </c:pt>
                <c:pt idx="1">
                  <c:v>27</c:v>
                </c:pt>
              </c:numCache>
            </c:numRef>
          </c:val>
        </c:ser>
        <c:ser>
          <c:idx val="2"/>
          <c:order val="2"/>
          <c:tx>
            <c:strRef>
              <c:f>'[CG no spellcheck.xlsx]Sheet1'!$O$11</c:f>
              <c:strCache>
                <c:ptCount val="1"/>
                <c:pt idx="0">
                  <c:v>Sometimes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'[CG no spellcheck.xlsx]Sheet1'!$P$8:$Q$8</c:f>
              <c:strCache>
                <c:ptCount val="2"/>
                <c:pt idx="0">
                  <c:v>M </c:v>
                </c:pt>
                <c:pt idx="1">
                  <c:v>F</c:v>
                </c:pt>
              </c:strCache>
            </c:strRef>
          </c:cat>
          <c:val>
            <c:numRef>
              <c:f>'[CG no spellcheck.xlsx]Sheet1'!$P$11:$Q$11</c:f>
              <c:numCache>
                <c:formatCode>0.0_ </c:formatCode>
                <c:ptCount val="2"/>
                <c:pt idx="0">
                  <c:v>35</c:v>
                </c:pt>
                <c:pt idx="1">
                  <c:v>52</c:v>
                </c:pt>
              </c:numCache>
            </c:numRef>
          </c:val>
        </c:ser>
        <c:ser>
          <c:idx val="3"/>
          <c:order val="3"/>
          <c:tx>
            <c:strRef>
              <c:f>'[CG no spellcheck.xlsx]Sheet1'!$O$12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'[CG no spellcheck.xlsx]Sheet1'!$P$8:$Q$8</c:f>
              <c:strCache>
                <c:ptCount val="2"/>
                <c:pt idx="0">
                  <c:v>M </c:v>
                </c:pt>
                <c:pt idx="1">
                  <c:v>F</c:v>
                </c:pt>
              </c:strCache>
            </c:strRef>
          </c:cat>
          <c:val>
            <c:numRef>
              <c:f>'[CG no spellcheck.xlsx]Sheet1'!$P$12:$Q$12</c:f>
              <c:numCache>
                <c:formatCode>0.0</c:formatCode>
                <c:ptCount val="2"/>
                <c:pt idx="0">
                  <c:v>29</c:v>
                </c:pt>
                <c:pt idx="1" c:formatCode="0.0_ 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8073856"/>
        <c:axId val="401962172"/>
      </c:barChart>
      <c:catAx>
        <c:axId val="13807385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401962172"/>
        <c:crosses val="autoZero"/>
        <c:auto val="1"/>
        <c:lblAlgn val="ctr"/>
        <c:lblOffset val="100"/>
        <c:noMultiLvlLbl val="0"/>
      </c:catAx>
      <c:valAx>
        <c:axId val="4019621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38073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3"/>
        <c:txPr>
          <a:bodyPr rot="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en-GB"/>
      </a:pPr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en-GB"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b="1"/>
              <a:t>Preferring Easy Read Materials (p&lt;0.002) </a:t>
            </a:r>
            <a:endParaRPr b="1"/>
          </a:p>
        </c:rich>
      </c:tx>
      <c:layout>
        <c:manualLayout>
          <c:xMode val="edge"/>
          <c:yMode val="edge"/>
          <c:x val="0.0933920931910723"/>
          <c:y val="0.00809935205183585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37896296296296"/>
          <c:y val="0.208558315334773"/>
          <c:w val="0.777807407407407"/>
          <c:h val="0.62140928725701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'[CF EASY READ.xlsx]Sheet1'!$A$10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/>
            </c:spPr>
          </c:dPt>
          <c:dLbls>
            <c:delete val="1"/>
          </c:dLbls>
          <c:cat>
            <c:strRef>
              <c:f>'[CF EASY READ.xlsx]Sheet1'!$B$9:$D$9</c:f>
              <c:strCache>
                <c:ptCount val="3"/>
                <c:pt idx="0">
                  <c:v>1</c:v>
                </c:pt>
                <c:pt idx="1">
                  <c:v>2</c:v>
                </c:pt>
                <c:pt idx="2">
                  <c:v>3+</c:v>
                </c:pt>
              </c:strCache>
            </c:strRef>
          </c:cat>
          <c:val>
            <c:numRef>
              <c:f>'[CF EASY READ.xlsx]Sheet1'!$B$10:$D$10</c:f>
              <c:numCache>
                <c:formatCode>General</c:formatCode>
                <c:ptCount val="3"/>
                <c:pt idx="0">
                  <c:v>134</c:v>
                </c:pt>
                <c:pt idx="1">
                  <c:v>91</c:v>
                </c:pt>
                <c:pt idx="2">
                  <c:v>42</c:v>
                </c:pt>
              </c:numCache>
            </c:numRef>
          </c:val>
        </c:ser>
        <c:ser>
          <c:idx val="1"/>
          <c:order val="1"/>
          <c:tx>
            <c:strRef>
              <c:f>'[CF EASY READ.xlsx]Sheet1'!$A$11</c:f>
              <c:strCache>
                <c:ptCount val="1"/>
                <c:pt idx="0">
                  <c:v>No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'[CF EASY READ.xlsx]Sheet1'!$B$9:$D$9</c:f>
              <c:strCache>
                <c:ptCount val="3"/>
                <c:pt idx="0">
                  <c:v>1</c:v>
                </c:pt>
                <c:pt idx="1">
                  <c:v>2</c:v>
                </c:pt>
                <c:pt idx="2">
                  <c:v>3+</c:v>
                </c:pt>
              </c:strCache>
            </c:strRef>
          </c:cat>
          <c:val>
            <c:numRef>
              <c:f>'[CF EASY READ.xlsx]Sheet1'!$B$11:$D$11</c:f>
              <c:numCache>
                <c:formatCode>General</c:formatCode>
                <c:ptCount val="3"/>
                <c:pt idx="0">
                  <c:v>113</c:v>
                </c:pt>
                <c:pt idx="1">
                  <c:v>44</c:v>
                </c:pt>
                <c:pt idx="2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2895967"/>
        <c:axId val="15739222"/>
      </c:barChart>
      <c:catAx>
        <c:axId val="412895967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5739222"/>
        <c:crosses val="autoZero"/>
        <c:auto val="1"/>
        <c:lblAlgn val="ctr"/>
        <c:lblOffset val="100"/>
        <c:noMultiLvlLbl val="0"/>
      </c:catAx>
      <c:valAx>
        <c:axId val="1573922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4128959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en-GB"/>
      </a:pPr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en-GB"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b="1"/>
              <a:t>Preferring Bullet Points to text (p&lt;0.002)</a:t>
            </a:r>
            <a:endParaRPr b="1"/>
          </a:p>
        </c:rich>
      </c:tx>
      <c:layout>
        <c:manualLayout>
          <c:xMode val="edge"/>
          <c:yMode val="edge"/>
          <c:x val="0.0593602753335226"/>
          <c:y val="0.0195820212404681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/>
            </c:spPr>
          </c:dPt>
          <c:dLbls>
            <c:delete val="1"/>
          </c:dLbls>
          <c:cat>
            <c:strRef>
              <c:f>'[CE Bullet points.xlsx]Sheet1'!$C$31:$E$31</c:f>
              <c:strCache>
                <c:ptCount val="3"/>
                <c:pt idx="0">
                  <c:v>1</c:v>
                </c:pt>
                <c:pt idx="1">
                  <c:v>2</c:v>
                </c:pt>
                <c:pt idx="2">
                  <c:v>3+</c:v>
                </c:pt>
              </c:strCache>
            </c:strRef>
          </c:cat>
          <c:val>
            <c:numRef>
              <c:f>'[CE Bullet points.xlsx]Sheet1'!$C$32:$E$32</c:f>
              <c:numCache>
                <c:formatCode>General</c:formatCode>
                <c:ptCount val="3"/>
                <c:pt idx="0">
                  <c:v>77.7327935222672</c:v>
                </c:pt>
                <c:pt idx="1">
                  <c:v>80.5970149253731</c:v>
                </c:pt>
                <c:pt idx="2">
                  <c:v>92.7272727272727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2001609"/>
        <c:axId val="60687601"/>
      </c:barChart>
      <c:catAx>
        <c:axId val="492001609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60687601"/>
        <c:crosses val="autoZero"/>
        <c:auto val="1"/>
        <c:lblAlgn val="ctr"/>
        <c:lblOffset val="100"/>
        <c:noMultiLvlLbl val="0"/>
      </c:catAx>
      <c:valAx>
        <c:axId val="60687601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49200160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en-GB"/>
      </a:pPr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en-GB"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sz="1600" b="1"/>
              <a:t>Having difficulty remembering the questions (p&lt;0.001)</a:t>
            </a:r>
            <a:endParaRPr sz="1600" b="1"/>
          </a:p>
        </c:rich>
      </c:tx>
      <c:layout>
        <c:manualLayout>
          <c:xMode val="edge"/>
          <c:yMode val="edge"/>
          <c:x val="0.113263888888889"/>
          <c:y val="0.0277777777777778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'[CP remember questions.xlsx]Sheet1'!$P$9</c:f>
              <c:strCache>
                <c:ptCount val="1"/>
                <c:pt idx="0">
                  <c:v>always</c:v>
                </c:pt>
              </c:strCache>
            </c:strRef>
          </c:tx>
          <c:spPr>
            <a:gradFill>
              <a:gsLst>
                <a:gs pos="0">
                  <a:srgbClr val="E30000"/>
                </a:gs>
                <a:gs pos="100000">
                  <a:srgbClr val="760303"/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'[CP remember questions.xlsx]Sheet1'!$Q$8:$S$8</c:f>
              <c:strCache>
                <c:ptCount val="3"/>
                <c:pt idx="0">
                  <c:v>1</c:v>
                </c:pt>
                <c:pt idx="1">
                  <c:v>2</c:v>
                </c:pt>
                <c:pt idx="2">
                  <c:v>3+ </c:v>
                </c:pt>
              </c:strCache>
            </c:strRef>
          </c:cat>
          <c:val>
            <c:numRef>
              <c:f>'[CP remember questions.xlsx]Sheet1'!$Q$9:$S$9</c:f>
              <c:numCache>
                <c:formatCode>General</c:formatCode>
                <c:ptCount val="3"/>
                <c:pt idx="0">
                  <c:v>30</c:v>
                </c:pt>
                <c:pt idx="1">
                  <c:v>33</c:v>
                </c:pt>
                <c:pt idx="2">
                  <c:v>16</c:v>
                </c:pt>
              </c:numCache>
            </c:numRef>
          </c:val>
        </c:ser>
        <c:ser>
          <c:idx val="1"/>
          <c:order val="1"/>
          <c:tx>
            <c:strRef>
              <c:f>'[CP remember questions.xlsx]Sheet1'!$P$10</c:f>
              <c:strCache>
                <c:ptCount val="1"/>
                <c:pt idx="0">
                  <c:v>usually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'[CP remember questions.xlsx]Sheet1'!$Q$8:$S$8</c:f>
              <c:strCache>
                <c:ptCount val="3"/>
                <c:pt idx="0">
                  <c:v>1</c:v>
                </c:pt>
                <c:pt idx="1">
                  <c:v>2</c:v>
                </c:pt>
                <c:pt idx="2">
                  <c:v>3+ </c:v>
                </c:pt>
              </c:strCache>
            </c:strRef>
          </c:cat>
          <c:val>
            <c:numRef>
              <c:f>'[CP remember questions.xlsx]Sheet1'!$Q$10:$S$10</c:f>
              <c:numCache>
                <c:formatCode>General</c:formatCode>
                <c:ptCount val="3"/>
                <c:pt idx="0">
                  <c:v>67</c:v>
                </c:pt>
                <c:pt idx="1">
                  <c:v>33</c:v>
                </c:pt>
                <c:pt idx="2">
                  <c:v>11</c:v>
                </c:pt>
              </c:numCache>
            </c:numRef>
          </c:val>
        </c:ser>
        <c:ser>
          <c:idx val="2"/>
          <c:order val="2"/>
          <c:tx>
            <c:strRef>
              <c:f>'[CP remember questions.xlsx]Sheet1'!$P$11</c:f>
              <c:strCache>
                <c:ptCount val="1"/>
                <c:pt idx="0">
                  <c:v>Sometimes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'[CP remember questions.xlsx]Sheet1'!$Q$8:$S$8</c:f>
              <c:strCache>
                <c:ptCount val="3"/>
                <c:pt idx="0">
                  <c:v>1</c:v>
                </c:pt>
                <c:pt idx="1">
                  <c:v>2</c:v>
                </c:pt>
                <c:pt idx="2">
                  <c:v>3+ </c:v>
                </c:pt>
              </c:strCache>
            </c:strRef>
          </c:cat>
          <c:val>
            <c:numRef>
              <c:f>'[CP remember questions.xlsx]Sheet1'!$Q$11:$S$11</c:f>
              <c:numCache>
                <c:formatCode>General</c:formatCode>
                <c:ptCount val="3"/>
                <c:pt idx="0">
                  <c:v>109</c:v>
                </c:pt>
                <c:pt idx="1">
                  <c:v>53</c:v>
                </c:pt>
                <c:pt idx="2">
                  <c:v>23</c:v>
                </c:pt>
              </c:numCache>
            </c:numRef>
          </c:val>
        </c:ser>
        <c:ser>
          <c:idx val="3"/>
          <c:order val="3"/>
          <c:tx>
            <c:strRef>
              <c:f>'[CP remember questions.xlsx]Sheet1'!$P$12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'[CP remember questions.xlsx]Sheet1'!$Q$8:$S$8</c:f>
              <c:strCache>
                <c:ptCount val="3"/>
                <c:pt idx="0">
                  <c:v>1</c:v>
                </c:pt>
                <c:pt idx="1">
                  <c:v>2</c:v>
                </c:pt>
                <c:pt idx="2">
                  <c:v>3+ </c:v>
                </c:pt>
              </c:strCache>
            </c:strRef>
          </c:cat>
          <c:val>
            <c:numRef>
              <c:f>'[CP remember questions.xlsx]Sheet1'!$Q$12:$S$12</c:f>
              <c:numCache>
                <c:formatCode>General</c:formatCode>
                <c:ptCount val="3"/>
                <c:pt idx="0">
                  <c:v>36</c:v>
                </c:pt>
                <c:pt idx="1">
                  <c:v>12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9256521"/>
        <c:axId val="94095858"/>
      </c:barChart>
      <c:catAx>
        <c:axId val="159256521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94095858"/>
        <c:crosses val="autoZero"/>
        <c:auto val="1"/>
        <c:lblAlgn val="ctr"/>
        <c:lblOffset val="100"/>
        <c:noMultiLvlLbl val="0"/>
      </c:catAx>
      <c:valAx>
        <c:axId val="9409585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5925652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3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en-GB"/>
      </a:pPr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title>
    <c:autoTitleDeleted val="0"/>
    <c:plotArea>
      <c:layout>
        <c:manualLayout>
          <c:layoutTarget val="inner"/>
          <c:xMode val="edge"/>
          <c:yMode val="edge"/>
          <c:x val="0.156559555448176"/>
          <c:y val="0.180761622156281"/>
          <c:w val="0.628895868567287"/>
          <c:h val="0.643669634025717"/>
        </c:manualLayout>
      </c:layout>
      <c:pieChart>
        <c:varyColors val="1"/>
        <c:ser>
          <c:idx val="0"/>
          <c:order val="0"/>
          <c:tx>
            <c:strRef>
              <c:f>'[Overlaps.xlsx]Overlaps 2'!$C$14</c:f>
              <c:strCache>
                <c:ptCount val="1"/>
                <c:pt idx="0">
                  <c:v>Dyslexia</c:v>
                </c:pt>
              </c:strCache>
            </c:strRef>
          </c:tx>
          <c:spPr/>
          <c:explosion val="0"/>
          <c:dPt>
            <c:idx val="0"/>
            <c:bubble3D val="0"/>
            <c:spPr>
              <a:gradFill>
                <a:gsLst>
                  <a:gs pos="0">
                    <a:srgbClr val="FBFB11"/>
                  </a:gs>
                  <a:gs pos="100000">
                    <a:srgbClr val="838309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</c:dLbls>
          <c:cat>
            <c:strRef>
              <c:f>'[Overlaps.xlsx]Overlaps 2'!$B$15:$B$17</c:f>
              <c:strCache>
                <c:ptCount val="3"/>
                <c:pt idx="0">
                  <c:v>1 Label</c:v>
                </c:pt>
                <c:pt idx="1">
                  <c:v>2 Labels</c:v>
                </c:pt>
                <c:pt idx="2">
                  <c:v>3+ labels</c:v>
                </c:pt>
              </c:strCache>
            </c:strRef>
          </c:cat>
          <c:val>
            <c:numRef>
              <c:f>'[Overlaps.xlsx]Overlaps 2'!$C$15:$C$17</c:f>
              <c:numCache>
                <c:formatCode>General</c:formatCode>
                <c:ptCount val="3"/>
                <c:pt idx="0">
                  <c:v>47.7011494252874</c:v>
                </c:pt>
                <c:pt idx="1">
                  <c:v>33.9080459770115</c:v>
                </c:pt>
                <c:pt idx="2">
                  <c:v>18.3908045977011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en-GB"/>
      </a:pPr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'[Overlaps.xlsx]Overlaps 2'!$C$19</c:f>
              <c:strCache>
                <c:ptCount val="1"/>
                <c:pt idx="0">
                  <c:v>Dyspraxia</c:v>
                </c:pt>
              </c:strCache>
            </c:strRef>
          </c:tx>
          <c:spPr/>
          <c:explosion val="0"/>
          <c:dPt>
            <c:idx val="0"/>
            <c:bubble3D val="0"/>
            <c:spPr>
              <a:gradFill>
                <a:gsLst>
                  <a:gs pos="0">
                    <a:srgbClr val="9EE256"/>
                  </a:gs>
                  <a:gs pos="100000">
                    <a:srgbClr val="52762D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</c:dLbls>
          <c:cat>
            <c:strRef>
              <c:f>'[Overlaps.xlsx]Overlaps 2'!$B$20:$B$22</c:f>
              <c:strCache>
                <c:ptCount val="3"/>
                <c:pt idx="0">
                  <c:v>1 Label</c:v>
                </c:pt>
                <c:pt idx="1">
                  <c:v>2 Labels</c:v>
                </c:pt>
                <c:pt idx="2">
                  <c:v>3+ labels</c:v>
                </c:pt>
              </c:strCache>
            </c:strRef>
          </c:cat>
          <c:val>
            <c:numRef>
              <c:f>'[Overlaps.xlsx]Overlaps 2'!$C$20:$C$22</c:f>
              <c:numCache>
                <c:formatCode>General</c:formatCode>
                <c:ptCount val="3"/>
                <c:pt idx="0">
                  <c:v>17.0103092783505</c:v>
                </c:pt>
                <c:pt idx="1">
                  <c:v>46.9072164948454</c:v>
                </c:pt>
                <c:pt idx="2">
                  <c:v>36.0824742268041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>
        <c:manualLayout>
          <c:xMode val="edge"/>
          <c:yMode val="edge"/>
          <c:x val="0.0956078621693764"/>
          <c:y val="0.881582200247219"/>
        </c:manualLayout>
      </c:layout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en-GB"/>
      </a:pPr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title>
    <c:autoTitleDeleted val="0"/>
    <c:plotArea>
      <c:layout>
        <c:manualLayout>
          <c:layoutTarget val="inner"/>
          <c:xMode val="edge"/>
          <c:yMode val="edge"/>
          <c:x val="0.178302532511978"/>
          <c:y val="0.177741635687732"/>
          <c:w val="0.627424138717773"/>
          <c:h val="0.638940520446097"/>
        </c:manualLayout>
      </c:layout>
      <c:pieChart>
        <c:varyColors val="1"/>
        <c:ser>
          <c:idx val="0"/>
          <c:order val="0"/>
          <c:tx>
            <c:strRef>
              <c:f>'[Overlaps.xlsx]Overlaps 2'!$C$24</c:f>
              <c:strCache>
                <c:ptCount val="1"/>
                <c:pt idx="0">
                  <c:v>Autism</c:v>
                </c:pt>
              </c:strCache>
            </c:strRef>
          </c:tx>
          <c:spPr/>
          <c:explosion val="0"/>
          <c:dPt>
            <c:idx val="0"/>
            <c:bubble3D val="0"/>
            <c:spPr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</c:dLbls>
          <c:cat>
            <c:strRef>
              <c:f>'[Overlaps.xlsx]Overlaps 2'!$B$25:$B$27</c:f>
              <c:strCache>
                <c:ptCount val="3"/>
                <c:pt idx="0">
                  <c:v>1 Label</c:v>
                </c:pt>
                <c:pt idx="1">
                  <c:v>2 Labels</c:v>
                </c:pt>
                <c:pt idx="2">
                  <c:v>3+ labels</c:v>
                </c:pt>
              </c:strCache>
            </c:strRef>
          </c:cat>
          <c:val>
            <c:numRef>
              <c:f>'[Overlaps.xlsx]Overlaps 2'!$C$25:$C$27</c:f>
              <c:numCache>
                <c:formatCode>General</c:formatCode>
                <c:ptCount val="3"/>
                <c:pt idx="0">
                  <c:v>40.6</c:v>
                </c:pt>
                <c:pt idx="1">
                  <c:v>32.3</c:v>
                </c:pt>
                <c:pt idx="2">
                  <c:v>27.0833333333333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>
        <c:manualLayout>
          <c:xMode val="edge"/>
          <c:yMode val="edge"/>
          <c:x val="0.180853688625709"/>
          <c:y val="0.878832838773492"/>
        </c:manualLayout>
      </c:layout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en-GB"/>
      </a:pPr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'[Overlaps.xlsx]Overlaps 2'!$C$29</c:f>
              <c:strCache>
                <c:ptCount val="1"/>
                <c:pt idx="0">
                  <c:v>ADHD</c:v>
                </c:pt>
              </c:strCache>
            </c:strRef>
          </c:tx>
          <c:spPr/>
          <c:explosion val="0"/>
          <c:dPt>
            <c:idx val="0"/>
            <c:bubble3D val="0"/>
            <c:spPr>
              <a:gradFill>
                <a:gsLst>
                  <a:gs pos="0">
                    <a:srgbClr val="FECF40"/>
                  </a:gs>
                  <a:gs pos="100000">
                    <a:srgbClr val="846C21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</c:dLbls>
          <c:cat>
            <c:strRef>
              <c:f>'[Overlaps.xlsx]Overlaps 2'!$B$30:$B$32</c:f>
              <c:strCache>
                <c:ptCount val="3"/>
                <c:pt idx="0">
                  <c:v>1 Label</c:v>
                </c:pt>
                <c:pt idx="1">
                  <c:v>2 Labels</c:v>
                </c:pt>
                <c:pt idx="2">
                  <c:v>3+ labels</c:v>
                </c:pt>
              </c:strCache>
            </c:strRef>
          </c:cat>
          <c:val>
            <c:numRef>
              <c:f>'[Overlaps.xlsx]Overlaps 2'!$C$30:$C$32</c:f>
              <c:numCache>
                <c:formatCode>0.0_ </c:formatCode>
                <c:ptCount val="3"/>
                <c:pt idx="0">
                  <c:v>13.7931034482759</c:v>
                </c:pt>
                <c:pt idx="1">
                  <c:v>8.62068965517242</c:v>
                </c:pt>
                <c:pt idx="2">
                  <c:v>63.7931034482759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>
        <c:manualLayout>
          <c:xMode val="edge"/>
          <c:yMode val="edge"/>
          <c:x val="0.0700218818380744"/>
          <c:y val="0.817983651226158"/>
          <c:w val="0.847647702407002"/>
          <c:h val="0.149318801089918"/>
        </c:manualLayout>
      </c:layout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en-GB"/>
      </a:pPr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0891757405456"/>
          <c:y val="0.0264902909520616"/>
        </c:manualLayout>
      </c:layout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'[Overlaps.xlsx]Overlaps 2'!$C$34</c:f>
              <c:strCache>
                <c:ptCount val="1"/>
                <c:pt idx="0">
                  <c:v>Dyscalculic</c:v>
                </c:pt>
              </c:strCache>
            </c:strRef>
          </c:tx>
          <c:spPr/>
          <c:explosion val="0"/>
          <c:dPt>
            <c:idx val="0"/>
            <c:bubble3D val="0"/>
            <c:spPr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</c:dLbls>
          <c:cat>
            <c:strRef>
              <c:f>'[Overlaps.xlsx]Overlaps 2'!$B$35:$B$37</c:f>
              <c:strCache>
                <c:ptCount val="3"/>
                <c:pt idx="0">
                  <c:v>1 Label</c:v>
                </c:pt>
                <c:pt idx="1">
                  <c:v>2 Labels</c:v>
                </c:pt>
                <c:pt idx="2">
                  <c:v>3+ labels</c:v>
                </c:pt>
              </c:strCache>
            </c:strRef>
          </c:cat>
          <c:val>
            <c:numRef>
              <c:f>'[Overlaps.xlsx]Overlaps 2'!$C$35:$C$37</c:f>
              <c:numCache>
                <c:formatCode>General</c:formatCode>
                <c:ptCount val="3"/>
                <c:pt idx="0">
                  <c:v>4.08163265306122</c:v>
                </c:pt>
                <c:pt idx="1">
                  <c:v>17.3469387755102</c:v>
                </c:pt>
                <c:pt idx="2">
                  <c:v>78.5714285714286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en-GB"/>
      </a:pPr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en-GB"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b="1"/>
              <a:t>Dysgraphia, Tourettes &amp; OCD</a:t>
            </a:r>
            <a:endParaRPr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'[Overlaps.xlsx]Overlaps 2'!$C$39</c:f>
              <c:strCache>
                <c:ptCount val="1"/>
                <c:pt idx="0">
                  <c:v>CDTO</c:v>
                </c:pt>
              </c:strCache>
            </c:strRef>
          </c:tx>
          <c:spPr/>
          <c:explosion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</c:dLbls>
          <c:cat>
            <c:strRef>
              <c:f>'[Overlaps.xlsx]Overlaps 2'!$B$40:$B$42</c:f>
              <c:strCache>
                <c:ptCount val="3"/>
                <c:pt idx="0">
                  <c:v>1 Label</c:v>
                </c:pt>
                <c:pt idx="1">
                  <c:v>2 Labels</c:v>
                </c:pt>
                <c:pt idx="2">
                  <c:v>3+ labels</c:v>
                </c:pt>
              </c:strCache>
            </c:strRef>
          </c:cat>
          <c:val>
            <c:numRef>
              <c:f>'[Overlaps.xlsx]Overlaps 2'!$C$40:$C$42</c:f>
              <c:numCache>
                <c:formatCode>General</c:formatCode>
                <c:ptCount val="3"/>
                <c:pt idx="0">
                  <c:v>24.5614035087719</c:v>
                </c:pt>
                <c:pt idx="1">
                  <c:v>14.0350877192982</c:v>
                </c:pt>
                <c:pt idx="2">
                  <c:v>61.4035087719298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en-GB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title>
    <c:autoTitleDeleted val="0"/>
    <c:plotArea>
      <c:layout>
        <c:manualLayout>
          <c:layoutTarget val="inner"/>
          <c:xMode val="edge"/>
          <c:yMode val="edge"/>
          <c:x val="0.178302532511978"/>
          <c:y val="0.177741635687732"/>
          <c:w val="0.627424138717773"/>
          <c:h val="0.638940520446097"/>
        </c:manualLayout>
      </c:layout>
      <c:pieChart>
        <c:varyColors val="1"/>
        <c:ser>
          <c:idx val="0"/>
          <c:order val="0"/>
          <c:tx>
            <c:strRef>
              <c:f>'[Overlaps.xlsx]Overlaps 2'!$C$24</c:f>
              <c:strCache>
                <c:ptCount val="1"/>
                <c:pt idx="0">
                  <c:v>Autism</c:v>
                </c:pt>
              </c:strCache>
            </c:strRef>
          </c:tx>
          <c:spPr/>
          <c:explosion val="0"/>
          <c:dPt>
            <c:idx val="0"/>
            <c:bubble3D val="0"/>
            <c:spPr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</c:dLbls>
          <c:cat>
            <c:strRef>
              <c:f>'[Overlaps.xlsx]Overlaps 2'!$B$25:$B$27</c:f>
              <c:strCache>
                <c:ptCount val="3"/>
                <c:pt idx="0">
                  <c:v>1 Label</c:v>
                </c:pt>
                <c:pt idx="1">
                  <c:v>2 Labels</c:v>
                </c:pt>
                <c:pt idx="2">
                  <c:v>3+ labels</c:v>
                </c:pt>
              </c:strCache>
            </c:strRef>
          </c:cat>
          <c:val>
            <c:numRef>
              <c:f>'[Overlaps.xlsx]Overlaps 2'!$C$25:$C$27</c:f>
              <c:numCache>
                <c:formatCode>General</c:formatCode>
                <c:ptCount val="3"/>
                <c:pt idx="0">
                  <c:v>40.6</c:v>
                </c:pt>
                <c:pt idx="1">
                  <c:v>32.3</c:v>
                </c:pt>
                <c:pt idx="2">
                  <c:v>27.0833333333333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>
        <c:manualLayout>
          <c:xMode val="edge"/>
          <c:yMode val="edge"/>
          <c:x val="0.180853688625709"/>
          <c:y val="0.878832838773492"/>
        </c:manualLayout>
      </c:layout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en-GB"/>
      </a:pPr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'[Overlaps.xlsx]Overlaps 2'!$C$29</c:f>
              <c:strCache>
                <c:ptCount val="1"/>
                <c:pt idx="0">
                  <c:v>ADHD</c:v>
                </c:pt>
              </c:strCache>
            </c:strRef>
          </c:tx>
          <c:spPr/>
          <c:explosion val="0"/>
          <c:dPt>
            <c:idx val="0"/>
            <c:bubble3D val="0"/>
            <c:spPr>
              <a:gradFill>
                <a:gsLst>
                  <a:gs pos="0">
                    <a:srgbClr val="FECF40"/>
                  </a:gs>
                  <a:gs pos="100000">
                    <a:srgbClr val="846C21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</c:dLbls>
          <c:cat>
            <c:strRef>
              <c:f>'[Overlaps.xlsx]Overlaps 2'!$B$30:$B$32</c:f>
              <c:strCache>
                <c:ptCount val="3"/>
                <c:pt idx="0">
                  <c:v>1 Label</c:v>
                </c:pt>
                <c:pt idx="1">
                  <c:v>2 Labels</c:v>
                </c:pt>
                <c:pt idx="2">
                  <c:v>3+ labels</c:v>
                </c:pt>
              </c:strCache>
            </c:strRef>
          </c:cat>
          <c:val>
            <c:numRef>
              <c:f>'[Overlaps.xlsx]Overlaps 2'!$C$30:$C$32</c:f>
              <c:numCache>
                <c:formatCode>0.0_ </c:formatCode>
                <c:ptCount val="3"/>
                <c:pt idx="0">
                  <c:v>13.7931034482759</c:v>
                </c:pt>
                <c:pt idx="1">
                  <c:v>8.62068965517242</c:v>
                </c:pt>
                <c:pt idx="2">
                  <c:v>63.7931034482759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>
        <c:manualLayout>
          <c:xMode val="edge"/>
          <c:yMode val="edge"/>
          <c:x val="0.0700218818380744"/>
          <c:y val="0.817983651226158"/>
          <c:w val="0.847647702407002"/>
          <c:h val="0.149318801089918"/>
        </c:manualLayout>
      </c:layout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en-GB"/>
      </a:pPr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en-GB"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b="1"/>
              <a:t>Dyscalculia</a:t>
            </a:r>
            <a:endParaRPr b="1"/>
          </a:p>
        </c:rich>
      </c:tx>
      <c:layout>
        <c:manualLayout>
          <c:xMode val="edge"/>
          <c:yMode val="edge"/>
          <c:x val="0.30891757405456"/>
          <c:y val="0.0264902909520616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'[Overlaps.xlsx]Overlaps 2'!$C$34</c:f>
              <c:strCache>
                <c:ptCount val="1"/>
                <c:pt idx="0">
                  <c:v>Dyscalculic</c:v>
                </c:pt>
              </c:strCache>
            </c:strRef>
          </c:tx>
          <c:spPr/>
          <c:explosion val="0"/>
          <c:dPt>
            <c:idx val="0"/>
            <c:bubble3D val="0"/>
            <c:spPr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</c:dLbls>
          <c:cat>
            <c:strRef>
              <c:f>'[Overlaps.xlsx]Overlaps 2'!$B$35:$B$37</c:f>
              <c:strCache>
                <c:ptCount val="3"/>
                <c:pt idx="0">
                  <c:v>1 Label</c:v>
                </c:pt>
                <c:pt idx="1">
                  <c:v>2 Labels</c:v>
                </c:pt>
                <c:pt idx="2">
                  <c:v>3+ labels</c:v>
                </c:pt>
              </c:strCache>
            </c:strRef>
          </c:cat>
          <c:val>
            <c:numRef>
              <c:f>'[Overlaps.xlsx]Overlaps 2'!$C$35:$C$37</c:f>
              <c:numCache>
                <c:formatCode>General</c:formatCode>
                <c:ptCount val="3"/>
                <c:pt idx="0">
                  <c:v>4.08163265306122</c:v>
                </c:pt>
                <c:pt idx="1">
                  <c:v>17.3469387755102</c:v>
                </c:pt>
                <c:pt idx="2">
                  <c:v>78.5714285714286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en-GB"/>
      </a:pPr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en-GB"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b="1"/>
              <a:t>Dysgraphia, Tourettes &amp; OCD</a:t>
            </a:r>
            <a:endParaRPr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'[Overlaps.xlsx]Overlaps 2'!$C$39</c:f>
              <c:strCache>
                <c:ptCount val="1"/>
                <c:pt idx="0">
                  <c:v>CDTO</c:v>
                </c:pt>
              </c:strCache>
            </c:strRef>
          </c:tx>
          <c:spPr/>
          <c:explosion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</c:dLbls>
          <c:cat>
            <c:strRef>
              <c:f>'[Overlaps.xlsx]Overlaps 2'!$B$40:$B$42</c:f>
              <c:strCache>
                <c:ptCount val="3"/>
                <c:pt idx="0">
                  <c:v>1 Label</c:v>
                </c:pt>
                <c:pt idx="1">
                  <c:v>2 Labels</c:v>
                </c:pt>
                <c:pt idx="2">
                  <c:v>3+ labels</c:v>
                </c:pt>
              </c:strCache>
            </c:strRef>
          </c:cat>
          <c:val>
            <c:numRef>
              <c:f>'[Overlaps.xlsx]Overlaps 2'!$C$40:$C$42</c:f>
              <c:numCache>
                <c:formatCode>General</c:formatCode>
                <c:ptCount val="3"/>
                <c:pt idx="0">
                  <c:v>24.5614035087719</c:v>
                </c:pt>
                <c:pt idx="1">
                  <c:v>14.0350877192982</c:v>
                </c:pt>
                <c:pt idx="2">
                  <c:v>61.4035087719298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en-GB"/>
      </a:pPr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en-GB"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sz="1600" b="1"/>
              <a:t>Dyslexia</a:t>
            </a:r>
            <a:endParaRPr sz="1600" b="1"/>
          </a:p>
        </c:rich>
      </c:tx>
      <c:layout>
        <c:manualLayout>
          <c:xMode val="edge"/>
          <c:yMode val="edge"/>
          <c:x val="0.406736111111111"/>
          <c:y val="0.03171296296296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'[Overlaps.xlsx]Overlaps 2'!$C$14</c:f>
              <c:strCache>
                <c:ptCount val="1"/>
                <c:pt idx="0">
                  <c:v>Dyslexia</c:v>
                </c:pt>
              </c:strCache>
            </c:strRef>
          </c:tx>
          <c:spPr/>
          <c:explosion val="0"/>
          <c:dPt>
            <c:idx val="0"/>
            <c:bubble3D val="0"/>
            <c:spPr>
              <a:gradFill>
                <a:gsLst>
                  <a:gs pos="0">
                    <a:srgbClr val="FBFB11"/>
                  </a:gs>
                  <a:gs pos="100000">
                    <a:srgbClr val="838309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</c:dLbls>
          <c:cat>
            <c:strRef>
              <c:f>'[Overlaps.xlsx]Overlaps 2'!$B$15:$B$17</c:f>
              <c:strCache>
                <c:ptCount val="3"/>
                <c:pt idx="0">
                  <c:v>1 Label</c:v>
                </c:pt>
                <c:pt idx="1">
                  <c:v>2 Labels</c:v>
                </c:pt>
                <c:pt idx="2">
                  <c:v>3+ labels</c:v>
                </c:pt>
              </c:strCache>
            </c:strRef>
          </c:cat>
          <c:val>
            <c:numRef>
              <c:f>'[Overlaps.xlsx]Overlaps 2'!$C$15:$C$17</c:f>
              <c:numCache>
                <c:formatCode>General</c:formatCode>
                <c:ptCount val="3"/>
                <c:pt idx="0">
                  <c:v>47.7011494252874</c:v>
                </c:pt>
                <c:pt idx="1">
                  <c:v>33.9080459770115</c:v>
                </c:pt>
                <c:pt idx="2">
                  <c:v>18.3908045977011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en-GB"/>
      </a:pPr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[Overlaps.xlsx]Dyslexic!$B$6</c:f>
              <c:strCache>
                <c:ptCount val="1"/>
                <c:pt idx="0">
                  <c:v>Dyslexic % overlap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gradFill>
                <a:gsLst>
                  <a:gs pos="0">
                    <a:srgbClr val="9EE256"/>
                  </a:gs>
                  <a:gs pos="100000">
                    <a:srgbClr val="52762D"/>
                  </a:gs>
                </a:gsLst>
                <a:lin ang="5400000" scaled="0"/>
              </a:gra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ang="5400000" scaled="0"/>
              </a:gra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ang="5400000" scaled="0"/>
              </a:gra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gradFill>
                <a:gsLst>
                  <a:gs pos="0">
                    <a:srgbClr val="FECF40"/>
                  </a:gs>
                  <a:gs pos="100000">
                    <a:srgbClr val="846C21"/>
                  </a:gs>
                </a:gsLst>
                <a:lin ang="5400000" scaled="0"/>
              </a:gra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ang="5400000" scaled="0"/>
              </a:gra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gradFill>
                <a:gsLst>
                  <a:gs pos="0">
                    <a:srgbClr val="14CD68"/>
                  </a:gs>
                  <a:gs pos="100000">
                    <a:srgbClr val="035C7D"/>
                  </a:gs>
                </a:gsLst>
                <a:lin ang="5400000" scaled="0"/>
              </a:gra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ang="5400000" scaled="0"/>
              </a:gradFill>
              <a:ln>
                <a:noFill/>
              </a:ln>
              <a:effectLst/>
            </c:spPr>
          </c:dPt>
          <c:dLbls>
            <c:delete val="1"/>
          </c:dLbls>
          <c:cat>
            <c:strRef>
              <c:f>[Overlaps.xlsx]Dyslexic!$C$5:$I$5</c:f>
              <c:strCache>
                <c:ptCount val="7"/>
                <c:pt idx="0">
                  <c:v>Dyspraxic</c:v>
                </c:pt>
                <c:pt idx="1">
                  <c:v>Dyscalculic</c:v>
                </c:pt>
                <c:pt idx="2">
                  <c:v>autistic</c:v>
                </c:pt>
                <c:pt idx="3">
                  <c:v>AD(H)D</c:v>
                </c:pt>
                <c:pt idx="4">
                  <c:v>Dysgraphic</c:v>
                </c:pt>
                <c:pt idx="5">
                  <c:v>OCD</c:v>
                </c:pt>
                <c:pt idx="6">
                  <c:v>Tourettes</c:v>
                </c:pt>
              </c:strCache>
            </c:strRef>
          </c:cat>
          <c:val>
            <c:numRef>
              <c:f>[Overlaps.xlsx]Dyslexic!$C$6:$I$6</c:f>
              <c:numCache>
                <c:formatCode>0.0_ </c:formatCode>
                <c:ptCount val="7"/>
                <c:pt idx="0">
                  <c:v>37.0689655172414</c:v>
                </c:pt>
                <c:pt idx="1">
                  <c:v>11.2068965517241</c:v>
                </c:pt>
                <c:pt idx="2">
                  <c:v>8.04597701149425</c:v>
                </c:pt>
                <c:pt idx="3">
                  <c:v>8.04597701149425</c:v>
                </c:pt>
                <c:pt idx="4">
                  <c:v>5.74712643678161</c:v>
                </c:pt>
                <c:pt idx="5">
                  <c:v>3.73563218390805</c:v>
                </c:pt>
                <c:pt idx="6">
                  <c:v>0.574712643678161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8588357"/>
        <c:axId val="575231158"/>
      </c:barChart>
      <c:catAx>
        <c:axId val="448588357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575231158"/>
        <c:crosses val="autoZero"/>
        <c:auto val="1"/>
        <c:lblAlgn val="ctr"/>
        <c:lblOffset val="100"/>
        <c:noMultiLvlLbl val="0"/>
      </c:catAx>
      <c:valAx>
        <c:axId val="575231158"/>
        <c:scaling>
          <c:orientation val="minMax"/>
          <c:max val="7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44858835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en-GB"/>
      </a:pPr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title>
    <c:autoTitleDeleted val="0"/>
    <c:plotArea>
      <c:layout>
        <c:manualLayout>
          <c:layoutTarget val="inner"/>
          <c:xMode val="edge"/>
          <c:yMode val="edge"/>
          <c:x val="0.316736111111111"/>
          <c:y val="0.181018518518519"/>
          <c:w val="0.399861111111111"/>
          <c:h val="0.666435185185185"/>
        </c:manualLayout>
      </c:layout>
      <c:pieChart>
        <c:varyColors val="1"/>
        <c:ser>
          <c:idx val="0"/>
          <c:order val="0"/>
          <c:tx>
            <c:strRef>
              <c:f>'[Overlaps.xlsx]Overlaps 2'!$C$19</c:f>
              <c:strCache>
                <c:ptCount val="1"/>
                <c:pt idx="0">
                  <c:v>Dyspraxia</c:v>
                </c:pt>
              </c:strCache>
            </c:strRef>
          </c:tx>
          <c:spPr/>
          <c:explosion val="0"/>
          <c:dPt>
            <c:idx val="0"/>
            <c:bubble3D val="0"/>
            <c:spPr>
              <a:gradFill>
                <a:gsLst>
                  <a:gs pos="0">
                    <a:srgbClr val="9EE256"/>
                  </a:gs>
                  <a:gs pos="100000">
                    <a:srgbClr val="52762D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</c:dLbls>
          <c:cat>
            <c:strRef>
              <c:f>'[Overlaps.xlsx]Overlaps 2'!$B$20:$B$22</c:f>
              <c:strCache>
                <c:ptCount val="3"/>
                <c:pt idx="0">
                  <c:v>1 Label</c:v>
                </c:pt>
                <c:pt idx="1">
                  <c:v>2 Labels</c:v>
                </c:pt>
                <c:pt idx="2">
                  <c:v>3+ labels</c:v>
                </c:pt>
              </c:strCache>
            </c:strRef>
          </c:cat>
          <c:val>
            <c:numRef>
              <c:f>'[Overlaps.xlsx]Overlaps 2'!$C$20:$C$22</c:f>
              <c:numCache>
                <c:formatCode>General</c:formatCode>
                <c:ptCount val="3"/>
                <c:pt idx="0">
                  <c:v>17.0103092783505</c:v>
                </c:pt>
                <c:pt idx="1">
                  <c:v>46.9072164948454</c:v>
                </c:pt>
                <c:pt idx="2">
                  <c:v>36.0824742268041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en-GB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en-GB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4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chart" Target="../charts/char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chart" Target="../charts/char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chart" Target="../charts/char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chart" Target="../charts/chart20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chart" Target="../charts/chart21.xml"/></Relationships>
</file>

<file path=ppt/slides/_rels/slide1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4.xml"/><Relationship Id="rId6" Type="http://schemas.openxmlformats.org/officeDocument/2006/relationships/chart" Target="../charts/chart29.xml"/><Relationship Id="rId5" Type="http://schemas.openxmlformats.org/officeDocument/2006/relationships/chart" Target="../charts/chart28.xml"/><Relationship Id="rId4" Type="http://schemas.openxmlformats.org/officeDocument/2006/relationships/chart" Target="../charts/chart27.xml"/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chart" Target="../charts/char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hart" Target="../charts/chart8.xml"/><Relationship Id="rId1" Type="http://schemas.openxmlformats.org/officeDocument/2006/relationships/chart" Target="../charts/char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hart" Target="../charts/chart10.xml"/><Relationship Id="rId1" Type="http://schemas.openxmlformats.org/officeDocument/2006/relationships/chart" Target="../charts/char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hart" Target="../charts/chart12.xml"/><Relationship Id="rId1" Type="http://schemas.openxmlformats.org/officeDocument/2006/relationships/chart" Target="../charts/char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chart" Target="../charts/char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chart" Target="../charts/char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chart" Target="../charts/char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chart" Target="../charts/char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4935"/>
            <a:ext cx="10515600" cy="1325563"/>
          </a:xfrm>
        </p:spPr>
        <p:txBody>
          <a:bodyPr>
            <a:normAutofit fontScale="90000"/>
          </a:bodyPr>
          <a:p>
            <a:r>
              <a:rPr lang="en-GB" altLang="en-US"/>
              <a:t>Overlapping sub-categories of Neurodivergence</a:t>
            </a:r>
            <a:endParaRPr lang="en-GB" altLang="en-US"/>
          </a:p>
        </p:txBody>
      </p:sp>
      <p:graphicFrame>
        <p:nvGraphicFramePr>
          <p:cNvPr id="4" name="Content Placeholder 3"/>
          <p:cNvGraphicFramePr/>
          <p:nvPr>
            <p:ph sz="half" idx="1"/>
          </p:nvPr>
        </p:nvGraphicFramePr>
        <p:xfrm>
          <a:off x="1591310" y="1073150"/>
          <a:ext cx="2749550" cy="2853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5" name="Content Placeholder 4"/>
          <p:cNvGraphicFramePr/>
          <p:nvPr>
            <p:ph sz="half" idx="2"/>
          </p:nvPr>
        </p:nvGraphicFramePr>
        <p:xfrm>
          <a:off x="4768850" y="1073150"/>
          <a:ext cx="3145790" cy="2853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8303260" y="1073150"/>
          <a:ext cx="2860040" cy="2853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1591310" y="4021455"/>
          <a:ext cx="2749550" cy="2688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7"/>
          <p:cNvGraphicFramePr/>
          <p:nvPr/>
        </p:nvGraphicFramePr>
        <p:xfrm>
          <a:off x="4768215" y="4021455"/>
          <a:ext cx="3146425" cy="2687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8303260" y="4021455"/>
          <a:ext cx="2860040" cy="2687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GB" altLang="en-US"/>
              <a:t>Main factors in disablement process</a:t>
            </a:r>
            <a:endParaRPr lang="en-GB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4240" y="1372235"/>
            <a:ext cx="5181600" cy="4351338"/>
          </a:xfrm>
        </p:spPr>
        <p:txBody>
          <a:bodyPr>
            <a:normAutofit/>
          </a:bodyPr>
          <a:p>
            <a:pPr marL="0" indent="0">
              <a:buNone/>
            </a:pPr>
            <a:r>
              <a:rPr lang="en-GB" altLang="en-US"/>
              <a:t>2. Minority ethnicity  (p&lt;0.005)</a:t>
            </a:r>
            <a:endParaRPr lang="en-GB" altLang="en-US"/>
          </a:p>
          <a:p>
            <a:endParaRPr lang="en-GB" altLang="en-US"/>
          </a:p>
          <a:p>
            <a:pPr marL="0" indent="0">
              <a:buNone/>
            </a:pPr>
            <a:endParaRPr lang="en-GB" altLang="en-US"/>
          </a:p>
        </p:txBody>
      </p:sp>
      <p:sp>
        <p:nvSpPr>
          <p:cNvPr id="5" name="Content Placeholder 2"/>
          <p:cNvSpPr>
            <a:spLocks noGrp="1"/>
          </p:cNvSpPr>
          <p:nvPr/>
        </p:nvSpPr>
        <p:spPr>
          <a:xfrm>
            <a:off x="838200" y="4277995"/>
            <a:ext cx="10515600" cy="1243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en-US"/>
          </a:p>
          <a:p>
            <a:endParaRPr lang="en-GB" altLang="en-US"/>
          </a:p>
          <a:p>
            <a:endParaRPr lang="en-GB" altLang="en-US"/>
          </a:p>
          <a:p>
            <a:pPr marL="0" indent="0">
              <a:buNone/>
            </a:pPr>
            <a:endParaRPr lang="en-GB" altLang="en-US"/>
          </a:p>
        </p:txBody>
      </p:sp>
      <p:graphicFrame>
        <p:nvGraphicFramePr>
          <p:cNvPr id="6" name="Content Placeholder 5"/>
          <p:cNvGraphicFramePr/>
          <p:nvPr>
            <p:ph sz="half" idx="2"/>
          </p:nvPr>
        </p:nvGraphicFramePr>
        <p:xfrm>
          <a:off x="3652520" y="1859915"/>
          <a:ext cx="7701280" cy="4880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p>
            <a:r>
              <a:rPr lang="en-GB" altLang="en-US"/>
              <a:t>Minor factors in disablement process</a:t>
            </a:r>
            <a:endParaRPr lang="en-GB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27480"/>
            <a:ext cx="10221595" cy="4749800"/>
          </a:xfrm>
        </p:spPr>
        <p:txBody>
          <a:bodyPr/>
          <a:p>
            <a:pPr marL="0" indent="0">
              <a:buNone/>
            </a:pPr>
            <a:r>
              <a:rPr lang="en-GB" altLang="en-US"/>
              <a:t>1. Nature of Neurodiversity (p&lt;0.00000000000003)</a:t>
            </a:r>
            <a:endParaRPr lang="en-GB" altLang="en-US"/>
          </a:p>
          <a:p>
            <a:pPr marL="0" indent="0">
              <a:buNone/>
            </a:pPr>
            <a:endParaRPr lang="en-GB" altLang="en-US"/>
          </a:p>
          <a:p>
            <a:endParaRPr lang="en-GB" altLang="en-US"/>
          </a:p>
          <a:p>
            <a:pPr marL="0" indent="0">
              <a:buNone/>
            </a:pPr>
            <a:endParaRPr lang="en-GB" altLang="en-US"/>
          </a:p>
        </p:txBody>
      </p:sp>
      <p:sp>
        <p:nvSpPr>
          <p:cNvPr id="4" name="Title 1"/>
          <p:cNvSpPr>
            <a:spLocks noGrp="1"/>
          </p:cNvSpPr>
          <p:nvPr/>
        </p:nvSpPr>
        <p:spPr>
          <a:xfrm>
            <a:off x="838200" y="315404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altLang="en-US"/>
          </a:p>
        </p:txBody>
      </p:sp>
      <p:sp>
        <p:nvSpPr>
          <p:cNvPr id="5" name="Content Placeholder 2"/>
          <p:cNvSpPr>
            <a:spLocks noGrp="1"/>
          </p:cNvSpPr>
          <p:nvPr/>
        </p:nvSpPr>
        <p:spPr>
          <a:xfrm>
            <a:off x="-68580" y="4200525"/>
            <a:ext cx="10515600" cy="1243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en-US"/>
          </a:p>
          <a:p>
            <a:endParaRPr lang="en-GB" altLang="en-US"/>
          </a:p>
          <a:p>
            <a:endParaRPr lang="en-GB" altLang="en-US"/>
          </a:p>
          <a:p>
            <a:pPr marL="0" indent="0">
              <a:buNone/>
            </a:pPr>
            <a:endParaRPr lang="en-GB" altLang="en-US"/>
          </a:p>
        </p:txBody>
      </p:sp>
      <p:graphicFrame>
        <p:nvGraphicFramePr>
          <p:cNvPr id="8" name="Content Placeholder 7"/>
          <p:cNvGraphicFramePr/>
          <p:nvPr>
            <p:ph sz="half" idx="2"/>
          </p:nvPr>
        </p:nvGraphicFramePr>
        <p:xfrm>
          <a:off x="2359660" y="1925320"/>
          <a:ext cx="9458325" cy="4693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p>
            <a:r>
              <a:rPr lang="en-GB" altLang="en-US"/>
              <a:t>Minor factors in disablement process</a:t>
            </a:r>
            <a:endParaRPr lang="en-GB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27480"/>
            <a:ext cx="10221595" cy="4749800"/>
          </a:xfrm>
        </p:spPr>
        <p:txBody>
          <a:bodyPr/>
          <a:p>
            <a:pPr marL="0" indent="0">
              <a:buNone/>
            </a:pPr>
            <a:r>
              <a:rPr lang="en-GB" altLang="en-US"/>
              <a:t>2. Gender (p&lt;0.008)</a:t>
            </a:r>
            <a:endParaRPr lang="en-GB" altLang="en-US"/>
          </a:p>
          <a:p>
            <a:pPr marL="0" indent="0">
              <a:buNone/>
            </a:pPr>
            <a:endParaRPr lang="en-GB" altLang="en-US"/>
          </a:p>
          <a:p>
            <a:endParaRPr lang="en-GB" altLang="en-US"/>
          </a:p>
          <a:p>
            <a:pPr marL="0" indent="0">
              <a:buNone/>
            </a:pPr>
            <a:endParaRPr lang="en-GB" altLang="en-US"/>
          </a:p>
        </p:txBody>
      </p:sp>
      <p:sp>
        <p:nvSpPr>
          <p:cNvPr id="4" name="Title 1"/>
          <p:cNvSpPr>
            <a:spLocks noGrp="1"/>
          </p:cNvSpPr>
          <p:nvPr/>
        </p:nvSpPr>
        <p:spPr>
          <a:xfrm>
            <a:off x="838200" y="315404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altLang="en-US"/>
          </a:p>
        </p:txBody>
      </p:sp>
      <p:sp>
        <p:nvSpPr>
          <p:cNvPr id="5" name="Content Placeholder 2"/>
          <p:cNvSpPr>
            <a:spLocks noGrp="1"/>
          </p:cNvSpPr>
          <p:nvPr/>
        </p:nvSpPr>
        <p:spPr>
          <a:xfrm>
            <a:off x="-68580" y="4200525"/>
            <a:ext cx="10515600" cy="1243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en-US"/>
          </a:p>
          <a:p>
            <a:endParaRPr lang="en-GB" altLang="en-US"/>
          </a:p>
          <a:p>
            <a:endParaRPr lang="en-GB" altLang="en-US"/>
          </a:p>
          <a:p>
            <a:pPr marL="0" indent="0">
              <a:buNone/>
            </a:pPr>
            <a:endParaRPr lang="en-GB" altLang="en-US"/>
          </a:p>
        </p:txBody>
      </p:sp>
      <p:graphicFrame>
        <p:nvGraphicFramePr>
          <p:cNvPr id="7" name="Content Placeholder 6"/>
          <p:cNvGraphicFramePr/>
          <p:nvPr>
            <p:ph sz="half" idx="2"/>
          </p:nvPr>
        </p:nvGraphicFramePr>
        <p:xfrm>
          <a:off x="4570095" y="2046605"/>
          <a:ext cx="7380605" cy="4627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710" y="476885"/>
            <a:ext cx="10515600" cy="751205"/>
          </a:xfrm>
        </p:spPr>
        <p:txBody>
          <a:bodyPr>
            <a:normAutofit fontScale="90000"/>
          </a:bodyPr>
          <a:p>
            <a:r>
              <a:rPr lang="en-GB" altLang="en-US"/>
              <a:t>Additional emerging indicators for best practice</a:t>
            </a:r>
            <a:endParaRPr lang="en-GB" altLang="en-US"/>
          </a:p>
        </p:txBody>
      </p:sp>
      <p:graphicFrame>
        <p:nvGraphicFramePr>
          <p:cNvPr id="5" name="Content Placeholder 4"/>
          <p:cNvGraphicFramePr/>
          <p:nvPr>
            <p:ph sz="half" idx="1"/>
          </p:nvPr>
        </p:nvGraphicFramePr>
        <p:xfrm>
          <a:off x="462915" y="1228090"/>
          <a:ext cx="4286250" cy="2617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6" name="Content Placeholder 5"/>
          <p:cNvGraphicFramePr/>
          <p:nvPr>
            <p:ph sz="half" idx="2"/>
          </p:nvPr>
        </p:nvGraphicFramePr>
        <p:xfrm>
          <a:off x="462915" y="4001135"/>
          <a:ext cx="4286250" cy="2694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/>
          <p:nvPr/>
        </p:nvGraphicFramePr>
        <p:xfrm>
          <a:off x="6388100" y="1227455"/>
          <a:ext cx="4572000" cy="5468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4935"/>
            <a:ext cx="10515600" cy="1325563"/>
          </a:xfrm>
        </p:spPr>
        <p:txBody>
          <a:bodyPr>
            <a:normAutofit fontScale="90000"/>
          </a:bodyPr>
          <a:p>
            <a:r>
              <a:rPr lang="en-GB" altLang="en-US"/>
              <a:t>Overlapping sub-categories of Neurodivergence</a:t>
            </a:r>
            <a:endParaRPr lang="en-GB" altLang="en-US"/>
          </a:p>
        </p:txBody>
      </p:sp>
      <p:graphicFrame>
        <p:nvGraphicFramePr>
          <p:cNvPr id="4" name="Content Placeholder 3"/>
          <p:cNvGraphicFramePr/>
          <p:nvPr>
            <p:ph sz="half" idx="1"/>
          </p:nvPr>
        </p:nvGraphicFramePr>
        <p:xfrm>
          <a:off x="1591310" y="1073150"/>
          <a:ext cx="2749550" cy="2853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5" name="Content Placeholder 4"/>
          <p:cNvGraphicFramePr/>
          <p:nvPr>
            <p:ph sz="half" idx="2"/>
          </p:nvPr>
        </p:nvGraphicFramePr>
        <p:xfrm>
          <a:off x="4768850" y="1073150"/>
          <a:ext cx="3145790" cy="2853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8303260" y="1073150"/>
          <a:ext cx="2860040" cy="2853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1591310" y="4021455"/>
          <a:ext cx="2749550" cy="2688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7"/>
          <p:cNvGraphicFramePr/>
          <p:nvPr/>
        </p:nvGraphicFramePr>
        <p:xfrm>
          <a:off x="4768215" y="4021455"/>
          <a:ext cx="3146425" cy="2687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8303260" y="4021455"/>
          <a:ext cx="2860040" cy="2687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680"/>
            <a:ext cx="9144000" cy="5070475"/>
          </a:xfrm>
        </p:spPr>
        <p:txBody>
          <a:bodyPr/>
          <a:p>
            <a:r>
              <a:rPr lang="en-GB" altLang="en-US"/>
              <a:t> </a:t>
            </a:r>
            <a:endParaRPr lang="en-GB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en-GB" altLang="en-US"/>
              <a:t> </a:t>
            </a:r>
            <a:endParaRPr lang="en-GB" altLang="en-US"/>
          </a:p>
        </p:txBody>
      </p:sp>
      <p:graphicFrame>
        <p:nvGraphicFramePr>
          <p:cNvPr id="4" name="Chart 3"/>
          <p:cNvGraphicFramePr/>
          <p:nvPr/>
        </p:nvGraphicFramePr>
        <p:xfrm>
          <a:off x="1046480" y="381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7" name="Chart 1"/>
          <p:cNvGraphicFramePr/>
          <p:nvPr/>
        </p:nvGraphicFramePr>
        <p:xfrm>
          <a:off x="2980690" y="3124200"/>
          <a:ext cx="7766685" cy="3340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urved Right Arrow 8"/>
          <p:cNvSpPr/>
          <p:nvPr/>
        </p:nvSpPr>
        <p:spPr>
          <a:xfrm rot="21420000">
            <a:off x="1852930" y="2308860"/>
            <a:ext cx="737235" cy="308419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680"/>
            <a:ext cx="9144000" cy="5070475"/>
          </a:xfrm>
        </p:spPr>
        <p:txBody>
          <a:bodyPr/>
          <a:p>
            <a:r>
              <a:rPr lang="en-GB" altLang="en-US"/>
              <a:t> </a:t>
            </a:r>
            <a:endParaRPr lang="en-GB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en-GB" altLang="en-US"/>
              <a:t> </a:t>
            </a:r>
            <a:endParaRPr lang="en-GB" alt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872490" y="32956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8" name="Curved Right Arrow 8"/>
          <p:cNvSpPr/>
          <p:nvPr/>
        </p:nvSpPr>
        <p:spPr>
          <a:xfrm rot="21120000">
            <a:off x="1942465" y="2165985"/>
            <a:ext cx="626745" cy="308419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9" name="Chart 2"/>
          <p:cNvGraphicFramePr/>
          <p:nvPr/>
        </p:nvGraphicFramePr>
        <p:xfrm>
          <a:off x="2900680" y="3072130"/>
          <a:ext cx="7767320" cy="3338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62050"/>
            <a:ext cx="9144000" cy="5070475"/>
          </a:xfrm>
        </p:spPr>
        <p:txBody>
          <a:bodyPr/>
          <a:p>
            <a:r>
              <a:rPr lang="en-GB" altLang="en-US"/>
              <a:t> </a:t>
            </a:r>
            <a:endParaRPr lang="en-GB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en-GB" altLang="en-US"/>
              <a:t> </a:t>
            </a:r>
            <a:endParaRPr lang="en-GB" altLang="en-US"/>
          </a:p>
        </p:txBody>
      </p:sp>
      <p:graphicFrame>
        <p:nvGraphicFramePr>
          <p:cNvPr id="4" name="Chart 3"/>
          <p:cNvGraphicFramePr/>
          <p:nvPr/>
        </p:nvGraphicFramePr>
        <p:xfrm>
          <a:off x="963930" y="29718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8" name="Curved Right Arrow 8"/>
          <p:cNvSpPr/>
          <p:nvPr/>
        </p:nvSpPr>
        <p:spPr>
          <a:xfrm rot="21120000">
            <a:off x="2091055" y="2155825"/>
            <a:ext cx="477520" cy="308419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11" name="Chart 2"/>
          <p:cNvGraphicFramePr/>
          <p:nvPr/>
        </p:nvGraphicFramePr>
        <p:xfrm>
          <a:off x="2911475" y="3040380"/>
          <a:ext cx="7756525" cy="3565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5470"/>
          </a:xfrm>
        </p:spPr>
        <p:txBody>
          <a:bodyPr>
            <a:normAutofit fontScale="90000"/>
          </a:bodyPr>
          <a:p>
            <a:r>
              <a:rPr lang="en-GB" altLang="en-US" sz="4800"/>
              <a:t>Disabled by the interview process- 1</a:t>
            </a:r>
            <a:br>
              <a:rPr lang="en-GB" altLang="en-US" sz="2800"/>
            </a:br>
            <a:r>
              <a:rPr lang="en-GB" altLang="en-US" sz="2800" b="1"/>
              <a:t>Disclosure, understanding and fairness</a:t>
            </a:r>
            <a:endParaRPr lang="en-GB" altLang="en-US" sz="2800" b="1"/>
          </a:p>
        </p:txBody>
      </p:sp>
      <p:graphicFrame>
        <p:nvGraphicFramePr>
          <p:cNvPr id="6" name="Content Placeholder 5"/>
          <p:cNvGraphicFramePr/>
          <p:nvPr>
            <p:ph idx="1"/>
          </p:nvPr>
        </p:nvGraphicFramePr>
        <p:xfrm>
          <a:off x="838200" y="1140460"/>
          <a:ext cx="10515600" cy="5589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GB" altLang="en-US" sz="4800"/>
              <a:t>Disabled by the interview process- 2</a:t>
            </a:r>
            <a:br>
              <a:rPr lang="en-GB" altLang="en-US" sz="2800"/>
            </a:br>
            <a:r>
              <a:rPr lang="en-GB" altLang="en-US" sz="2800" b="1"/>
              <a:t>Discrimination, disclosure regret and interview avoidance</a:t>
            </a:r>
            <a:endParaRPr lang="en-GB" altLang="en-US" sz="2800" b="1"/>
          </a:p>
        </p:txBody>
      </p:sp>
      <p:graphicFrame>
        <p:nvGraphicFramePr>
          <p:cNvPr id="3" name="Content Placeholder 2"/>
          <p:cNvGraphicFramePr/>
          <p:nvPr>
            <p:ph sz="half" idx="2"/>
          </p:nvPr>
        </p:nvGraphicFramePr>
        <p:xfrm>
          <a:off x="837565" y="1691640"/>
          <a:ext cx="10516235" cy="5093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GB" altLang="en-US" sz="4800"/>
              <a:t>Disabled by the interview process- 3</a:t>
            </a:r>
            <a:br>
              <a:rPr lang="en-GB" altLang="en-US" sz="2800"/>
            </a:br>
            <a:r>
              <a:rPr lang="en-GB" altLang="en-US" sz="2800" b="1"/>
              <a:t>Lack of confidence to apply, and disabled by psychometric tests</a:t>
            </a:r>
            <a:endParaRPr lang="en-GB" altLang="en-US" sz="2800" b="1"/>
          </a:p>
        </p:txBody>
      </p:sp>
      <p:graphicFrame>
        <p:nvGraphicFramePr>
          <p:cNvPr id="7" name="Content Placeholder 6"/>
          <p:cNvGraphicFramePr/>
          <p:nvPr>
            <p:ph sz="half" idx="2"/>
          </p:nvPr>
        </p:nvGraphicFramePr>
        <p:xfrm>
          <a:off x="3121660" y="1593850"/>
          <a:ext cx="8232140" cy="5024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GB" altLang="en-US" sz="4800"/>
              <a:t>Disabled by the interview process- 4</a:t>
            </a:r>
            <a:br>
              <a:rPr lang="en-GB" altLang="en-US" sz="2800"/>
            </a:br>
            <a:r>
              <a:rPr lang="en-GB" altLang="en-US" sz="2800" b="1"/>
              <a:t>Able to Demonstrate Skills?</a:t>
            </a:r>
            <a:endParaRPr lang="en-GB" altLang="en-US" sz="2800" b="1"/>
          </a:p>
        </p:txBody>
      </p:sp>
      <p:graphicFrame>
        <p:nvGraphicFramePr>
          <p:cNvPr id="10" name="Content Placeholder 9"/>
          <p:cNvGraphicFramePr/>
          <p:nvPr>
            <p:ph sz="half" idx="2"/>
          </p:nvPr>
        </p:nvGraphicFramePr>
        <p:xfrm>
          <a:off x="5939155" y="1814830"/>
          <a:ext cx="4751705" cy="4351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GB" altLang="en-US"/>
              <a:t>Main factors in disablement process</a:t>
            </a:r>
            <a:endParaRPr lang="en-GB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27480"/>
            <a:ext cx="10221595" cy="4749800"/>
          </a:xfrm>
        </p:spPr>
        <p:txBody>
          <a:bodyPr/>
          <a:p>
            <a:pPr marL="0" indent="0">
              <a:buNone/>
            </a:pPr>
            <a:r>
              <a:rPr lang="en-GB" altLang="en-US"/>
              <a:t>1. Amount of neurodivergence   (p&lt;0.0000007)</a:t>
            </a:r>
            <a:endParaRPr lang="en-GB" altLang="en-US"/>
          </a:p>
          <a:p>
            <a:pPr marL="0" indent="0">
              <a:buNone/>
            </a:pPr>
            <a:endParaRPr lang="en-GB" altLang="en-US"/>
          </a:p>
          <a:p>
            <a:endParaRPr lang="en-GB" altLang="en-US"/>
          </a:p>
          <a:p>
            <a:pPr marL="0" indent="0">
              <a:buNone/>
            </a:pPr>
            <a:endParaRPr lang="en-GB" altLang="en-US"/>
          </a:p>
        </p:txBody>
      </p:sp>
      <p:sp>
        <p:nvSpPr>
          <p:cNvPr id="4" name="Title 1"/>
          <p:cNvSpPr>
            <a:spLocks noGrp="1"/>
          </p:cNvSpPr>
          <p:nvPr/>
        </p:nvSpPr>
        <p:spPr>
          <a:xfrm>
            <a:off x="838200" y="315404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altLang="en-US"/>
          </a:p>
        </p:txBody>
      </p:sp>
      <p:sp>
        <p:nvSpPr>
          <p:cNvPr id="5" name="Content Placeholder 2"/>
          <p:cNvSpPr>
            <a:spLocks noGrp="1"/>
          </p:cNvSpPr>
          <p:nvPr/>
        </p:nvSpPr>
        <p:spPr>
          <a:xfrm>
            <a:off x="-68580" y="4200525"/>
            <a:ext cx="10515600" cy="1243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en-US"/>
          </a:p>
          <a:p>
            <a:endParaRPr lang="en-GB" altLang="en-US"/>
          </a:p>
          <a:p>
            <a:endParaRPr lang="en-GB" altLang="en-US"/>
          </a:p>
          <a:p>
            <a:pPr marL="0" indent="0">
              <a:buNone/>
            </a:pPr>
            <a:endParaRPr lang="en-GB" altLang="en-US"/>
          </a:p>
        </p:txBody>
      </p:sp>
      <p:graphicFrame>
        <p:nvGraphicFramePr>
          <p:cNvPr id="6" name="Content Placeholder 5"/>
          <p:cNvGraphicFramePr/>
          <p:nvPr>
            <p:ph sz="half" idx="2"/>
          </p:nvPr>
        </p:nvGraphicFramePr>
        <p:xfrm>
          <a:off x="1134745" y="2168525"/>
          <a:ext cx="10066655" cy="4351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766</Words>
  <Application>WPS Presentation</Application>
  <PresentationFormat>Widescreen</PresentationFormat>
  <Paragraphs>69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1" baseType="lpstr">
      <vt:lpstr>Arial</vt:lpstr>
      <vt:lpstr>SimSun</vt:lpstr>
      <vt:lpstr>Wingdings</vt:lpstr>
      <vt:lpstr>Calibri Light</vt:lpstr>
      <vt:lpstr>Microsoft YaHei</vt:lpstr>
      <vt:lpstr>Calibri</vt:lpstr>
      <vt:lpstr>Office Theme</vt:lpstr>
      <vt:lpstr>Overlapping sub-categories of Neurodivergence</vt:lpstr>
      <vt:lpstr> </vt:lpstr>
      <vt:lpstr> </vt:lpstr>
      <vt:lpstr> </vt:lpstr>
      <vt:lpstr>Disabled by the interview process- 1 Disclosure, understanding and fairness</vt:lpstr>
      <vt:lpstr>Disabled by the interview process- 2 Discrimination, disclosure regret and interview avoidance</vt:lpstr>
      <vt:lpstr>Disabled by the interview process- 3 Lack of confidence to apply, and disabled by psychometric tests</vt:lpstr>
      <vt:lpstr>Disabled by the interview process- 4 Able to Demonstrate Skills?</vt:lpstr>
      <vt:lpstr>Main factors in disablement process</vt:lpstr>
      <vt:lpstr>Main factors in disablement process</vt:lpstr>
      <vt:lpstr>Minor factors in disablement process</vt:lpstr>
      <vt:lpstr>Minor factors in disablement process</vt:lpstr>
      <vt:lpstr>Additional emerging indicators for best practice</vt:lpstr>
      <vt:lpstr>Overlapping sub-categories of Neurodivergence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Overlapping sub-categories of Neurodivergence</dc:title>
  <dc:creator>super</dc:creator>
  <cp:lastModifiedBy>super</cp:lastModifiedBy>
  <cp:revision>6</cp:revision>
  <dcterms:created xsi:type="dcterms:W3CDTF">2017-04-29T19:09:00Z</dcterms:created>
  <dcterms:modified xsi:type="dcterms:W3CDTF">2017-04-30T11:26:50Z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2057-10.2.0.5811</vt:lpwstr>
  </property>
</Properties>
</file>