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1" r:id="rId2"/>
    <p:sldId id="301" r:id="rId3"/>
    <p:sldId id="258" r:id="rId4"/>
    <p:sldId id="256" r:id="rId5"/>
    <p:sldId id="289" r:id="rId6"/>
    <p:sldId id="266" r:id="rId7"/>
    <p:sldId id="259" r:id="rId8"/>
    <p:sldId id="291" r:id="rId9"/>
    <p:sldId id="262"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1918" autoAdjust="0"/>
  </p:normalViewPr>
  <p:slideViewPr>
    <p:cSldViewPr>
      <p:cViewPr varScale="1">
        <p:scale>
          <a:sx n="28" d="100"/>
          <a:sy n="28" d="100"/>
        </p:scale>
        <p:origin x="-258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BE71D0-6200-4B32-BDD6-E7337114C1F6}" type="datetimeFigureOut">
              <a:rPr lang="en-GB" smtClean="0"/>
              <a:t>27/03/2017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703641-EC15-4772-A04A-B9BBFB06CDD0}" type="slidenum">
              <a:rPr lang="en-GB" smtClean="0"/>
              <a:t>‹#›</a:t>
            </a:fld>
            <a:endParaRPr lang="en-GB"/>
          </a:p>
        </p:txBody>
      </p:sp>
    </p:spTree>
    <p:extLst>
      <p:ext uri="{BB962C8B-B14F-4D97-AF65-F5344CB8AC3E}">
        <p14:creationId xmlns:p14="http://schemas.microsoft.com/office/powerpoint/2010/main" val="3118585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A2460C39-E0DE-9243-8781-6B5CE7B646DD}" type="slidenum">
              <a:rPr lang="en-US" smtClean="0"/>
              <a:t>1</a:t>
            </a:fld>
            <a:endParaRPr lang="en-US"/>
          </a:p>
        </p:txBody>
      </p:sp>
    </p:spTree>
    <p:extLst>
      <p:ext uri="{BB962C8B-B14F-4D97-AF65-F5344CB8AC3E}">
        <p14:creationId xmlns:p14="http://schemas.microsoft.com/office/powerpoint/2010/main" val="284160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baseline="0" dirty="0" smtClean="0"/>
          </a:p>
          <a:p>
            <a:pPr marL="0" indent="0">
              <a:buFontTx/>
              <a:buNone/>
            </a:pPr>
            <a:endParaRPr lang="en-GB" dirty="0"/>
          </a:p>
        </p:txBody>
      </p:sp>
      <p:sp>
        <p:nvSpPr>
          <p:cNvPr id="4" name="Slide Number Placeholder 3"/>
          <p:cNvSpPr>
            <a:spLocks noGrp="1"/>
          </p:cNvSpPr>
          <p:nvPr>
            <p:ph type="sldNum" sz="quarter" idx="10"/>
          </p:nvPr>
        </p:nvSpPr>
        <p:spPr/>
        <p:txBody>
          <a:bodyPr/>
          <a:lstStyle/>
          <a:p>
            <a:fld id="{10703641-EC15-4772-A04A-B9BBFB06CDD0}" type="slidenum">
              <a:rPr lang="en-GB" smtClean="0"/>
              <a:t>2</a:t>
            </a:fld>
            <a:endParaRPr lang="en-GB"/>
          </a:p>
        </p:txBody>
      </p:sp>
    </p:spTree>
    <p:extLst>
      <p:ext uri="{BB962C8B-B14F-4D97-AF65-F5344CB8AC3E}">
        <p14:creationId xmlns:p14="http://schemas.microsoft.com/office/powerpoint/2010/main" val="220299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Examples of Best Practice: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baseline="0" dirty="0" smtClean="0">
                <a:solidFill>
                  <a:schemeClr val="tx1"/>
                </a:solidFill>
                <a:effectLst/>
                <a:latin typeface="+mn-lt"/>
                <a:ea typeface="+mn-ea"/>
                <a:cs typeface="+mn-cs"/>
              </a:rPr>
              <a:t>Education</a:t>
            </a:r>
            <a:r>
              <a:rPr lang="en-GB" sz="1200" kern="1200" baseline="0" dirty="0" smtClean="0">
                <a:solidFill>
                  <a:schemeClr val="tx1"/>
                </a:solidFill>
                <a:effectLst/>
                <a:latin typeface="+mn-lt"/>
                <a:ea typeface="+mn-ea"/>
                <a:cs typeface="+mn-cs"/>
              </a:rPr>
              <a:t> </a:t>
            </a:r>
            <a:r>
              <a:rPr lang="en-GB" sz="1200" kern="1200" baseline="0" dirty="0" smtClean="0">
                <a:solidFill>
                  <a:schemeClr val="tx1"/>
                </a:solidFill>
                <a:effectLst/>
                <a:latin typeface="+mn-lt"/>
                <a:ea typeface="+mn-ea"/>
                <a:cs typeface="+mn-cs"/>
              </a:rPr>
              <a:t>was something we wanted to tackle, to raise the profile of </a:t>
            </a:r>
            <a:r>
              <a:rPr lang="en-GB" sz="1200" kern="1200" baseline="0" dirty="0" err="1" smtClean="0">
                <a:solidFill>
                  <a:schemeClr val="tx1"/>
                </a:solidFill>
                <a:effectLst/>
                <a:latin typeface="+mn-lt"/>
                <a:ea typeface="+mn-ea"/>
                <a:cs typeface="+mn-cs"/>
              </a:rPr>
              <a:t>Neurodivergency</a:t>
            </a:r>
            <a:r>
              <a:rPr lang="en-GB" sz="1200" kern="1200" baseline="0" dirty="0" smtClean="0">
                <a:solidFill>
                  <a:schemeClr val="tx1"/>
                </a:solidFill>
                <a:effectLst/>
                <a:latin typeface="+mn-lt"/>
                <a:ea typeface="+mn-ea"/>
                <a:cs typeface="+mn-cs"/>
              </a:rPr>
              <a:t> through understanding and empathy rather than use traditional themes around awareness.  </a:t>
            </a:r>
            <a:r>
              <a:rPr lang="en-GB" sz="1200" kern="1200" baseline="0" dirty="0" smtClean="0">
                <a:solidFill>
                  <a:schemeClr val="tx1"/>
                </a:solidFill>
                <a:effectLst/>
                <a:latin typeface="+mn-lt"/>
                <a:ea typeface="+mn-ea"/>
                <a:cs typeface="+mn-cs"/>
              </a:rPr>
              <a:t>We </a:t>
            </a:r>
            <a:r>
              <a:rPr lang="en-GB" sz="1200" kern="1200" baseline="0" dirty="0" smtClean="0">
                <a:solidFill>
                  <a:schemeClr val="tx1"/>
                </a:solidFill>
                <a:effectLst/>
                <a:latin typeface="+mn-lt"/>
                <a:ea typeface="+mn-ea"/>
                <a:cs typeface="+mn-cs"/>
              </a:rPr>
              <a:t>wanted to tell someone’s story rather than present someone as the story.  So, w</a:t>
            </a:r>
            <a:r>
              <a:rPr lang="en-GB" sz="1200" kern="1200" dirty="0" smtClean="0">
                <a:solidFill>
                  <a:schemeClr val="tx1"/>
                </a:solidFill>
                <a:effectLst/>
                <a:latin typeface="+mn-lt"/>
                <a:ea typeface="+mn-ea"/>
                <a:cs typeface="+mn-cs"/>
              </a:rPr>
              <a:t>e produced 3 films with the purpose of simulating the experience of people living with</a:t>
            </a:r>
            <a:r>
              <a:rPr lang="en-GB" sz="1200" kern="1200" baseline="0" dirty="0" smtClean="0">
                <a:solidFill>
                  <a:schemeClr val="tx1"/>
                </a:solidFill>
                <a:effectLst/>
                <a:latin typeface="+mn-lt"/>
                <a:ea typeface="+mn-ea"/>
                <a:cs typeface="+mn-cs"/>
              </a:rPr>
              <a:t> neurodivergent</a:t>
            </a:r>
            <a:r>
              <a:rPr lang="en-GB" sz="1200" kern="1200" dirty="0" smtClean="0">
                <a:solidFill>
                  <a:schemeClr val="tx1"/>
                </a:solidFill>
                <a:effectLst/>
                <a:latin typeface="+mn-lt"/>
                <a:ea typeface="+mn-ea"/>
                <a:cs typeface="+mn-cs"/>
              </a:rPr>
              <a:t> conditions.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1. The </a:t>
            </a:r>
            <a:r>
              <a:rPr lang="en-GB" sz="1200" kern="1200" dirty="0" smtClean="0">
                <a:solidFill>
                  <a:schemeClr val="tx1"/>
                </a:solidFill>
                <a:effectLst/>
                <a:latin typeface="+mn-lt"/>
                <a:ea typeface="+mn-ea"/>
                <a:cs typeface="+mn-cs"/>
              </a:rPr>
              <a:t>first was “ND Mode”, a first person film highlighting a day in the life of a neurodivergent individual in the workplace, but</a:t>
            </a:r>
            <a:r>
              <a:rPr lang="en-GB" sz="1200" kern="1200" baseline="0" dirty="0" smtClean="0">
                <a:solidFill>
                  <a:schemeClr val="tx1"/>
                </a:solidFill>
                <a:effectLst/>
                <a:latin typeface="+mn-lt"/>
                <a:ea typeface="+mn-ea"/>
                <a:cs typeface="+mn-cs"/>
              </a:rPr>
              <a:t> using a video game scenario.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2. The </a:t>
            </a:r>
            <a:r>
              <a:rPr lang="en-GB" sz="1200" kern="1200" baseline="0" dirty="0" smtClean="0">
                <a:solidFill>
                  <a:schemeClr val="tx1"/>
                </a:solidFill>
                <a:effectLst/>
                <a:latin typeface="+mn-lt"/>
                <a:ea typeface="+mn-ea"/>
                <a:cs typeface="+mn-cs"/>
              </a:rPr>
              <a:t>second</a:t>
            </a:r>
            <a:r>
              <a:rPr lang="en-GB" sz="1200" kern="1200" dirty="0" smtClean="0">
                <a:solidFill>
                  <a:schemeClr val="tx1"/>
                </a:solidFill>
                <a:effectLst/>
                <a:latin typeface="+mn-lt"/>
                <a:ea typeface="+mn-ea"/>
                <a:cs typeface="+mn-cs"/>
              </a:rPr>
              <a:t> film is an interactive, branching narrative film which will involve the viewer being placed in various common workplace</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scenarios</a:t>
            </a:r>
            <a:r>
              <a:rPr lang="en-GB" sz="1200" kern="1200" baseline="0" dirty="0" smtClean="0">
                <a:solidFill>
                  <a:schemeClr val="tx1"/>
                </a:solidFill>
                <a:effectLst/>
                <a:latin typeface="+mn-lt"/>
                <a:ea typeface="+mn-ea"/>
                <a:cs typeface="+mn-cs"/>
              </a:rPr>
              <a:t> a</a:t>
            </a:r>
            <a:r>
              <a:rPr lang="en-GB" sz="1200" kern="1200" dirty="0" smtClean="0">
                <a:solidFill>
                  <a:schemeClr val="tx1"/>
                </a:solidFill>
                <a:effectLst/>
                <a:latin typeface="+mn-lt"/>
                <a:ea typeface="+mn-ea"/>
                <a:cs typeface="+mn-cs"/>
              </a:rPr>
              <a:t>nd asked to interact</a:t>
            </a:r>
            <a:r>
              <a:rPr lang="en-GB" sz="1200" kern="1200" baseline="0" dirty="0" smtClean="0">
                <a:solidFill>
                  <a:schemeClr val="tx1"/>
                </a:solidFill>
                <a:effectLst/>
                <a:latin typeface="+mn-lt"/>
                <a:ea typeface="+mn-ea"/>
                <a:cs typeface="+mn-cs"/>
              </a:rPr>
              <a:t> when certain options or decisions are reached.  The film is designed to help educate the viewer on the challenges faced by someone with a Neurodivergent condition and to offer suggestions on how best to offer support or assistance.</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3. The </a:t>
            </a:r>
            <a:r>
              <a:rPr lang="en-GB" sz="1200" kern="1200" dirty="0" smtClean="0">
                <a:solidFill>
                  <a:schemeClr val="tx1"/>
                </a:solidFill>
                <a:effectLst/>
                <a:latin typeface="+mn-lt"/>
                <a:ea typeface="+mn-ea"/>
                <a:cs typeface="+mn-cs"/>
              </a:rPr>
              <a:t>third is a 360 degree Virtual</a:t>
            </a:r>
            <a:r>
              <a:rPr lang="en-GB" sz="1200" kern="1200" baseline="0" dirty="0" smtClean="0">
                <a:solidFill>
                  <a:schemeClr val="tx1"/>
                </a:solidFill>
                <a:effectLst/>
                <a:latin typeface="+mn-lt"/>
                <a:ea typeface="+mn-ea"/>
                <a:cs typeface="+mn-cs"/>
              </a:rPr>
              <a:t> Reality</a:t>
            </a:r>
            <a:r>
              <a:rPr lang="en-GB" sz="1200" kern="1200" dirty="0" smtClean="0">
                <a:solidFill>
                  <a:schemeClr val="tx1"/>
                </a:solidFill>
                <a:effectLst/>
                <a:latin typeface="+mn-lt"/>
                <a:ea typeface="+mn-ea"/>
                <a:cs typeface="+mn-cs"/>
              </a:rPr>
              <a:t> film which employs visual effects and motion graphics to help recreate the sensations and experiences involved with these conditions. This</a:t>
            </a:r>
            <a:r>
              <a:rPr lang="en-GB" sz="1200" kern="1200" baseline="0" dirty="0" smtClean="0">
                <a:solidFill>
                  <a:schemeClr val="tx1"/>
                </a:solidFill>
                <a:effectLst/>
                <a:latin typeface="+mn-lt"/>
                <a:ea typeface="+mn-ea"/>
                <a:cs typeface="+mn-cs"/>
              </a:rPr>
              <a:t> film is available on </a:t>
            </a:r>
            <a:r>
              <a:rPr lang="en-GB" sz="1200" kern="1200" baseline="0" dirty="0" err="1" smtClean="0">
                <a:solidFill>
                  <a:schemeClr val="tx1"/>
                </a:solidFill>
                <a:effectLst/>
                <a:latin typeface="+mn-lt"/>
                <a:ea typeface="+mn-ea"/>
                <a:cs typeface="+mn-cs"/>
              </a:rPr>
              <a:t>Youtube</a:t>
            </a:r>
            <a:r>
              <a:rPr lang="en-GB" sz="1200" kern="1200" baseline="0" dirty="0" smtClean="0">
                <a:solidFill>
                  <a:schemeClr val="tx1"/>
                </a:solidFill>
                <a:effectLst/>
                <a:latin typeface="+mn-lt"/>
                <a:ea typeface="+mn-ea"/>
                <a:cs typeface="+mn-cs"/>
              </a:rPr>
              <a:t> to</a:t>
            </a:r>
            <a:r>
              <a:rPr lang="en-GB" sz="1200" kern="1200" dirty="0" smtClean="0">
                <a:solidFill>
                  <a:schemeClr val="tx1"/>
                </a:solidFill>
                <a:effectLst/>
                <a:latin typeface="+mn-lt"/>
                <a:ea typeface="+mn-ea"/>
                <a:cs typeface="+mn-cs"/>
              </a:rPr>
              <a:t> serve as a tool that can be used to help people to better understand these conditions, both in the workplace and life in general.</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10703641-EC15-4772-A04A-B9BBFB06CDD0}" type="slidenum">
              <a:rPr lang="en-GB" smtClean="0"/>
              <a:t>3</a:t>
            </a:fld>
            <a:endParaRPr lang="en-GB"/>
          </a:p>
        </p:txBody>
      </p:sp>
    </p:spTree>
    <p:extLst>
      <p:ext uri="{BB962C8B-B14F-4D97-AF65-F5344CB8AC3E}">
        <p14:creationId xmlns:p14="http://schemas.microsoft.com/office/powerpoint/2010/main" val="1222903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0" baseline="0" dirty="0" smtClean="0"/>
              <a:t>Examples of Best Practice:</a:t>
            </a:r>
          </a:p>
          <a:p>
            <a:pPr marL="0" indent="0">
              <a:buNone/>
            </a:pPr>
            <a:endParaRPr lang="en-GB" b="0" baseline="0" dirty="0" smtClean="0"/>
          </a:p>
          <a:p>
            <a:pPr marL="0" indent="0">
              <a:buNone/>
            </a:pPr>
            <a:r>
              <a:rPr lang="en-GB" b="0" baseline="0" dirty="0" smtClean="0"/>
              <a:t>We </a:t>
            </a:r>
            <a:r>
              <a:rPr lang="en-GB" b="0" baseline="0" dirty="0" smtClean="0"/>
              <a:t>wanted to </a:t>
            </a:r>
            <a:r>
              <a:rPr lang="en-GB" b="1" baseline="0" dirty="0" smtClean="0"/>
              <a:t>promote the skills and abilities </a:t>
            </a:r>
            <a:r>
              <a:rPr lang="en-GB" b="0" baseline="0" dirty="0" smtClean="0"/>
              <a:t>of people with Neurodivergent conditions, highlighting the strengths of differently wired brains which see and access a neurodiverse reality through a different lens. </a:t>
            </a:r>
          </a:p>
          <a:p>
            <a:pPr marL="0" indent="0">
              <a:buNone/>
            </a:pPr>
            <a:endParaRPr lang="en-GB" b="0" baseline="0" dirty="0" smtClean="0"/>
          </a:p>
          <a:p>
            <a:pPr marL="0" indent="0">
              <a:buNone/>
            </a:pPr>
            <a:r>
              <a:rPr lang="en-GB" b="0" baseline="0" dirty="0" smtClean="0"/>
              <a:t>Too often, only the challenges or negative perceptions of Neurodivergent conditions are discussed or presented, usually given from a Neurotypical perspective. </a:t>
            </a:r>
          </a:p>
          <a:p>
            <a:pPr marL="0" indent="0">
              <a:buNone/>
            </a:pPr>
            <a:endParaRPr lang="en-GB" b="0" baseline="0" dirty="0" smtClean="0"/>
          </a:p>
          <a:p>
            <a:pPr marL="0" indent="0">
              <a:buNone/>
            </a:pPr>
            <a:r>
              <a:rPr lang="en-GB" b="0" baseline="0" dirty="0" smtClean="0"/>
              <a:t>We </a:t>
            </a:r>
            <a:r>
              <a:rPr lang="en-GB" b="0" baseline="0" dirty="0" smtClean="0"/>
              <a:t>identify the opportunities and help to focus in on the positives that Neurodiversity can offer.  </a:t>
            </a:r>
          </a:p>
          <a:p>
            <a:pPr marL="0" indent="0">
              <a:buNone/>
            </a:pPr>
            <a:endParaRPr lang="en-GB" b="1" baseline="0" dirty="0" smtClean="0"/>
          </a:p>
          <a:p>
            <a:pPr marL="171450" indent="-171450">
              <a:buFontTx/>
              <a:buChar char="-"/>
            </a:pPr>
            <a:r>
              <a:rPr lang="en-GB" sz="1000" b="0" baseline="0" dirty="0" smtClean="0">
                <a:solidFill>
                  <a:srgbClr val="FFFFFF"/>
                </a:solidFill>
              </a:rPr>
              <a:t>It </a:t>
            </a:r>
            <a:r>
              <a:rPr lang="en-GB" sz="1000" b="0" baseline="0" dirty="0" smtClean="0">
                <a:solidFill>
                  <a:srgbClr val="FFFFFF"/>
                </a:solidFill>
              </a:rPr>
              <a:t>is important to share our work in order to help promote the positive aspects of Neurodiversity and to collaborate with like-minded organisations in order to innovate and identify best practice solutions.</a:t>
            </a:r>
            <a:r>
              <a:rPr lang="en-GB" sz="1000" b="0" dirty="0" smtClean="0">
                <a:solidFill>
                  <a:srgbClr val="FFFFFF"/>
                </a:solidFill>
              </a:rPr>
              <a:t> </a:t>
            </a:r>
            <a:endParaRPr lang="en-GB" sz="1000" b="0" dirty="0" smtClean="0">
              <a:solidFill>
                <a:srgbClr val="FFFFFF"/>
              </a:solidFill>
            </a:endParaRPr>
          </a:p>
          <a:p>
            <a:pPr marL="0" indent="0">
              <a:buFontTx/>
              <a:buNone/>
            </a:pPr>
            <a:endParaRPr lang="en-GB" sz="1000" b="0" baseline="0" dirty="0" smtClean="0">
              <a:solidFill>
                <a:srgbClr val="FFFFFF"/>
              </a:solidFill>
            </a:endParaRPr>
          </a:p>
          <a:p>
            <a:pPr marL="171450" indent="-171450">
              <a:buFontTx/>
              <a:buChar char="-"/>
            </a:pPr>
            <a:r>
              <a:rPr lang="en-GB" sz="1000" b="0" baseline="0" dirty="0" smtClean="0">
                <a:solidFill>
                  <a:srgbClr val="FFFFFF"/>
                </a:solidFill>
              </a:rPr>
              <a:t> Promote Talent and Skills through industry based events which focus on the positive abilities of new and emerging talent, while also highlighting existing, established talent.  </a:t>
            </a:r>
            <a:endParaRPr lang="en-GB" sz="1200" b="0" kern="1200" baseline="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GB" sz="1000" b="0" baseline="0" dirty="0" smtClean="0">
              <a:solidFill>
                <a:srgbClr val="FFFFFF"/>
              </a:solidFill>
            </a:endParaRPr>
          </a:p>
          <a:p>
            <a:endParaRPr lang="en-GB" dirty="0"/>
          </a:p>
        </p:txBody>
      </p:sp>
      <p:sp>
        <p:nvSpPr>
          <p:cNvPr id="4" name="Slide Number Placeholder 3"/>
          <p:cNvSpPr>
            <a:spLocks noGrp="1"/>
          </p:cNvSpPr>
          <p:nvPr>
            <p:ph type="sldNum" sz="quarter" idx="10"/>
          </p:nvPr>
        </p:nvSpPr>
        <p:spPr/>
        <p:txBody>
          <a:bodyPr/>
          <a:lstStyle/>
          <a:p>
            <a:fld id="{10703641-EC15-4772-A04A-B9BBFB06CDD0}" type="slidenum">
              <a:rPr lang="en-GB" smtClean="0"/>
              <a:t>4</a:t>
            </a:fld>
            <a:endParaRPr lang="en-GB"/>
          </a:p>
        </p:txBody>
      </p:sp>
    </p:spTree>
    <p:extLst>
      <p:ext uri="{BB962C8B-B14F-4D97-AF65-F5344CB8AC3E}">
        <p14:creationId xmlns:p14="http://schemas.microsoft.com/office/powerpoint/2010/main" val="2306156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5B87F7-DD88-A543-ACC4-3E2CB00A0EC2}"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544625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sz="1000" b="0" baseline="0" dirty="0" smtClean="0">
                <a:solidFill>
                  <a:srgbClr val="FFFFFF"/>
                </a:solidFill>
              </a:rPr>
              <a:t>Examples of Best Practice:  </a:t>
            </a:r>
            <a:r>
              <a:rPr lang="en-GB" sz="1000" b="1" baseline="0" dirty="0" smtClean="0">
                <a:solidFill>
                  <a:srgbClr val="FFFFFF"/>
                </a:solidFill>
              </a:rPr>
              <a:t>Interactive Access Films</a:t>
            </a:r>
            <a:r>
              <a:rPr lang="en-GB" sz="1000" b="0" baseline="0" dirty="0" smtClean="0">
                <a:solidFill>
                  <a:srgbClr val="FFFFFF"/>
                </a:solidFill>
              </a:rPr>
              <a:t> </a:t>
            </a:r>
          </a:p>
          <a:p>
            <a:pPr marL="0" indent="0">
              <a:buFontTx/>
              <a:buNone/>
            </a:pPr>
            <a:endParaRPr lang="en-GB" sz="1000" b="0" baseline="0" dirty="0" smtClean="0">
              <a:solidFill>
                <a:srgbClr val="FFFFFF"/>
              </a:solidFill>
            </a:endParaRPr>
          </a:p>
          <a:p>
            <a:pPr marL="0" indent="0">
              <a:buFontTx/>
              <a:buNone/>
            </a:pPr>
            <a:r>
              <a:rPr lang="en-GB" sz="1000" b="0" baseline="0" dirty="0" smtClean="0">
                <a:solidFill>
                  <a:srgbClr val="FFFFFF"/>
                </a:solidFill>
              </a:rPr>
              <a:t>We </a:t>
            </a:r>
            <a:r>
              <a:rPr lang="en-GB" sz="1000" b="0" baseline="0" dirty="0" smtClean="0">
                <a:solidFill>
                  <a:srgbClr val="FFFFFF"/>
                </a:solidFill>
              </a:rPr>
              <a:t>have also extended the requirement of accessibility to account for people who might want support when visiting our buildings.</a:t>
            </a:r>
          </a:p>
          <a:p>
            <a:endParaRPr lang="en-GB" sz="1200" b="0" i="0" kern="1200" baseline="0" dirty="0" smtClean="0">
              <a:solidFill>
                <a:schemeClr val="tx1"/>
              </a:solidFill>
              <a:effectLst/>
              <a:latin typeface="+mn-lt"/>
              <a:ea typeface="+mn-ea"/>
              <a:cs typeface="+mn-cs"/>
            </a:endParaRPr>
          </a:p>
          <a:p>
            <a:r>
              <a:rPr lang="en-GB" sz="1200" b="0" i="0" kern="1200" baseline="0" dirty="0" smtClean="0">
                <a:solidFill>
                  <a:schemeClr val="tx1"/>
                </a:solidFill>
                <a:effectLst/>
                <a:latin typeface="+mn-lt"/>
                <a:ea typeface="+mn-ea"/>
                <a:cs typeface="+mn-cs"/>
              </a:rPr>
              <a:t>We have </a:t>
            </a:r>
            <a:r>
              <a:rPr lang="en-GB" sz="1200" b="0" i="0" kern="1200" baseline="0" dirty="0" smtClean="0">
                <a:solidFill>
                  <a:schemeClr val="tx1"/>
                </a:solidFill>
                <a:effectLst/>
                <a:latin typeface="+mn-lt"/>
                <a:ea typeface="+mn-ea"/>
                <a:cs typeface="+mn-cs"/>
              </a:rPr>
              <a:t>produced</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interactive film guides which take the viewer on a journey through the environment they will be visiting and point out some of its features and characteristics.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film are designed to help someone manage their anxieties and to allow them time to implement or develop any coping strategies and to limit or remove any unnecessary </a:t>
            </a:r>
            <a:r>
              <a:rPr lang="en-US" sz="1200" kern="1200" dirty="0" smtClean="0">
                <a:solidFill>
                  <a:schemeClr val="tx1"/>
                </a:solidFill>
                <a:effectLst/>
                <a:latin typeface="+mn-lt"/>
                <a:ea typeface="+mn-ea"/>
                <a:cs typeface="+mn-cs"/>
              </a:rPr>
              <a:t>surprises.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use these films</a:t>
            </a:r>
            <a:r>
              <a:rPr lang="en-US" sz="1200" kern="1200" baseline="0" dirty="0" smtClean="0">
                <a:solidFill>
                  <a:schemeClr val="tx1"/>
                </a:solidFill>
                <a:effectLst/>
                <a:latin typeface="+mn-lt"/>
                <a:ea typeface="+mn-ea"/>
                <a:cs typeface="+mn-cs"/>
              </a:rPr>
              <a:t> in tandem with narrative &amp; image based accessible information which many organisations currently have.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10703641-EC15-4772-A04A-B9BBFB06CDD0}" type="slidenum">
              <a:rPr lang="en-GB" smtClean="0"/>
              <a:t>6</a:t>
            </a:fld>
            <a:endParaRPr lang="en-GB"/>
          </a:p>
        </p:txBody>
      </p:sp>
    </p:spTree>
    <p:extLst>
      <p:ext uri="{BB962C8B-B14F-4D97-AF65-F5344CB8AC3E}">
        <p14:creationId xmlns:p14="http://schemas.microsoft.com/office/powerpoint/2010/main" val="4256135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sz="1000" b="0" baseline="0" dirty="0" smtClean="0">
                <a:solidFill>
                  <a:srgbClr val="FFFFFF"/>
                </a:solidFill>
              </a:rPr>
              <a:t>Examples of Best Practice –</a:t>
            </a:r>
            <a:r>
              <a:rPr lang="en-GB" sz="1000" b="1" baseline="0" dirty="0" smtClean="0">
                <a:solidFill>
                  <a:srgbClr val="FFFFFF"/>
                </a:solidFill>
              </a:rPr>
              <a:t> Building Checklist</a:t>
            </a:r>
          </a:p>
          <a:p>
            <a:pPr marL="0" indent="0">
              <a:buFontTx/>
              <a:buNone/>
            </a:pPr>
            <a:endParaRPr lang="en-GB" sz="1000" b="1" baseline="0" dirty="0" smtClean="0">
              <a:solidFill>
                <a:srgbClr val="FFFFFF"/>
              </a:solidFill>
            </a:endParaRPr>
          </a:p>
          <a:p>
            <a:r>
              <a:rPr lang="en-GB" sz="1200" b="0" i="0" kern="1200" baseline="0" dirty="0" smtClean="0">
                <a:solidFill>
                  <a:schemeClr val="tx1"/>
                </a:solidFill>
                <a:effectLst/>
                <a:latin typeface="+mn-lt"/>
                <a:ea typeface="+mn-ea"/>
                <a:cs typeface="+mn-cs"/>
              </a:rPr>
              <a:t>We have designed a Neurodiverse buildings checklist to signpost and identify for our workplace teams, areas in the office which might cause issues for people and how areas might be improved.  </a:t>
            </a:r>
            <a:endParaRPr lang="en-GB" sz="1200" b="0" i="0" kern="1200" baseline="0" dirty="0" smtClean="0">
              <a:solidFill>
                <a:schemeClr val="tx1"/>
              </a:solidFill>
              <a:effectLst/>
              <a:latin typeface="+mn-lt"/>
              <a:ea typeface="+mn-ea"/>
              <a:cs typeface="+mn-cs"/>
            </a:endParaRPr>
          </a:p>
          <a:p>
            <a:endParaRPr lang="en-GB" sz="1200" b="0" i="0" kern="1200" baseline="0" dirty="0" smtClean="0">
              <a:solidFill>
                <a:schemeClr val="tx1"/>
              </a:solidFill>
              <a:effectLst/>
              <a:latin typeface="+mn-lt"/>
              <a:ea typeface="+mn-ea"/>
              <a:cs typeface="+mn-cs"/>
            </a:endParaRPr>
          </a:p>
          <a:p>
            <a:r>
              <a:rPr lang="en-GB" sz="1200" b="0" i="0" kern="1200" baseline="0" dirty="0" smtClean="0">
                <a:solidFill>
                  <a:schemeClr val="tx1"/>
                </a:solidFill>
                <a:effectLst/>
                <a:latin typeface="+mn-lt"/>
                <a:ea typeface="+mn-ea"/>
                <a:cs typeface="+mn-cs"/>
              </a:rPr>
              <a:t>It </a:t>
            </a:r>
            <a:r>
              <a:rPr lang="en-GB" sz="1200" b="0" i="0" kern="1200" baseline="0" dirty="0" smtClean="0">
                <a:solidFill>
                  <a:schemeClr val="tx1"/>
                </a:solidFill>
                <a:effectLst/>
                <a:latin typeface="+mn-lt"/>
                <a:ea typeface="+mn-ea"/>
                <a:cs typeface="+mn-cs"/>
              </a:rPr>
              <a:t>can also be used by individual teams, managers or staff, to help in specific cases where someone might require reasonable adjustments applied to their working space or as a prompt for an access interview for a new starter.</a:t>
            </a:r>
          </a:p>
          <a:p>
            <a:endParaRPr lang="en-GB" sz="1200" b="0" i="0" kern="1200" baseline="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US" sz="1200" b="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10703641-EC15-4772-A04A-B9BBFB06CDD0}" type="slidenum">
              <a:rPr lang="en-GB" smtClean="0"/>
              <a:t>7</a:t>
            </a:fld>
            <a:endParaRPr lang="en-GB"/>
          </a:p>
        </p:txBody>
      </p:sp>
    </p:spTree>
    <p:extLst>
      <p:ext uri="{BB962C8B-B14F-4D97-AF65-F5344CB8AC3E}">
        <p14:creationId xmlns:p14="http://schemas.microsoft.com/office/powerpoint/2010/main" val="4256135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E00597-6F88-47C1-8577-880C148A8CD5}" type="slidenum">
              <a:rPr lang="en-GB" smtClean="0"/>
              <a:t>8</a:t>
            </a:fld>
            <a:endParaRPr lang="en-GB"/>
          </a:p>
        </p:txBody>
      </p:sp>
    </p:spTree>
    <p:extLst>
      <p:ext uri="{BB962C8B-B14F-4D97-AF65-F5344CB8AC3E}">
        <p14:creationId xmlns:p14="http://schemas.microsoft.com/office/powerpoint/2010/main" val="1114193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kern="1200" baseline="0" dirty="0" smtClean="0">
              <a:solidFill>
                <a:schemeClr val="tx1"/>
              </a:solidFill>
              <a:effectLst/>
              <a:latin typeface="+mn-lt"/>
              <a:ea typeface="+mn-ea"/>
              <a:cs typeface="+mn-cs"/>
            </a:endParaRPr>
          </a:p>
          <a:p>
            <a:endParaRPr lang="en-GB" sz="1200" b="0" i="0" kern="1200" baseline="0" dirty="0" smtClean="0">
              <a:solidFill>
                <a:schemeClr val="tx1"/>
              </a:solidFill>
              <a:effectLst/>
              <a:latin typeface="+mn-lt"/>
              <a:ea typeface="+mn-ea"/>
              <a:cs typeface="+mn-cs"/>
            </a:endParaRPr>
          </a:p>
          <a:p>
            <a:endParaRPr lang="en-GB" sz="1200" b="0" i="0" kern="1200" baseline="0" dirty="0" smtClean="0">
              <a:solidFill>
                <a:schemeClr val="tx1"/>
              </a:solidFill>
              <a:effectLst/>
              <a:latin typeface="+mn-lt"/>
              <a:ea typeface="+mn-ea"/>
              <a:cs typeface="+mn-cs"/>
            </a:endParaRPr>
          </a:p>
          <a:p>
            <a:endParaRPr lang="en-GB" sz="1200" b="0" i="0" kern="1200" dirty="0" smtClean="0">
              <a:solidFill>
                <a:schemeClr val="tx1"/>
              </a:solidFill>
              <a:effectLst/>
              <a:latin typeface="+mn-lt"/>
              <a:ea typeface="+mn-ea"/>
              <a:cs typeface="+mn-cs"/>
            </a:endParaRPr>
          </a:p>
          <a:p>
            <a:endParaRPr lang="en-GB" sz="1200" b="0" i="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B632A76A-3956-4202-A1E9-985BF363FBF5}" type="slidenum">
              <a:rPr lang="en-GB" smtClean="0"/>
              <a:t>9</a:t>
            </a:fld>
            <a:endParaRPr lang="en-GB"/>
          </a:p>
        </p:txBody>
      </p:sp>
    </p:spTree>
    <p:extLst>
      <p:ext uri="{BB962C8B-B14F-4D97-AF65-F5344CB8AC3E}">
        <p14:creationId xmlns:p14="http://schemas.microsoft.com/office/powerpoint/2010/main" val="3284592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608A96E-2E7E-45C8-8799-39DCEBFF38D0}" type="datetimeFigureOut">
              <a:rPr lang="en-GB" smtClean="0"/>
              <a:t>27/03/2017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70DD22-5EED-4543-9360-0F4EBDFCCFDB}" type="slidenum">
              <a:rPr lang="en-GB" smtClean="0"/>
              <a:t>‹#›</a:t>
            </a:fld>
            <a:endParaRPr lang="en-GB"/>
          </a:p>
        </p:txBody>
      </p:sp>
    </p:spTree>
    <p:extLst>
      <p:ext uri="{BB962C8B-B14F-4D97-AF65-F5344CB8AC3E}">
        <p14:creationId xmlns:p14="http://schemas.microsoft.com/office/powerpoint/2010/main" val="751931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608A96E-2E7E-45C8-8799-39DCEBFF38D0}" type="datetimeFigureOut">
              <a:rPr lang="en-GB" smtClean="0"/>
              <a:t>27/03/2017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70DD22-5EED-4543-9360-0F4EBDFCCFDB}" type="slidenum">
              <a:rPr lang="en-GB" smtClean="0"/>
              <a:t>‹#›</a:t>
            </a:fld>
            <a:endParaRPr lang="en-GB"/>
          </a:p>
        </p:txBody>
      </p:sp>
    </p:spTree>
    <p:extLst>
      <p:ext uri="{BB962C8B-B14F-4D97-AF65-F5344CB8AC3E}">
        <p14:creationId xmlns:p14="http://schemas.microsoft.com/office/powerpoint/2010/main" val="1633489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608A96E-2E7E-45C8-8799-39DCEBFF38D0}" type="datetimeFigureOut">
              <a:rPr lang="en-GB" smtClean="0"/>
              <a:t>27/03/2017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70DD22-5EED-4543-9360-0F4EBDFCCFDB}" type="slidenum">
              <a:rPr lang="en-GB" smtClean="0"/>
              <a:t>‹#›</a:t>
            </a:fld>
            <a:endParaRPr lang="en-GB"/>
          </a:p>
        </p:txBody>
      </p:sp>
    </p:spTree>
    <p:extLst>
      <p:ext uri="{BB962C8B-B14F-4D97-AF65-F5344CB8AC3E}">
        <p14:creationId xmlns:p14="http://schemas.microsoft.com/office/powerpoint/2010/main" val="22767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608A96E-2E7E-45C8-8799-39DCEBFF38D0}" type="datetimeFigureOut">
              <a:rPr lang="en-GB" smtClean="0"/>
              <a:t>27/03/2017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70DD22-5EED-4543-9360-0F4EBDFCCFDB}" type="slidenum">
              <a:rPr lang="en-GB" smtClean="0"/>
              <a:t>‹#›</a:t>
            </a:fld>
            <a:endParaRPr lang="en-GB"/>
          </a:p>
        </p:txBody>
      </p:sp>
    </p:spTree>
    <p:extLst>
      <p:ext uri="{BB962C8B-B14F-4D97-AF65-F5344CB8AC3E}">
        <p14:creationId xmlns:p14="http://schemas.microsoft.com/office/powerpoint/2010/main" val="626046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08A96E-2E7E-45C8-8799-39DCEBFF38D0}" type="datetimeFigureOut">
              <a:rPr lang="en-GB" smtClean="0"/>
              <a:t>27/03/2017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70DD22-5EED-4543-9360-0F4EBDFCCFDB}" type="slidenum">
              <a:rPr lang="en-GB" smtClean="0"/>
              <a:t>‹#›</a:t>
            </a:fld>
            <a:endParaRPr lang="en-GB"/>
          </a:p>
        </p:txBody>
      </p:sp>
    </p:spTree>
    <p:extLst>
      <p:ext uri="{BB962C8B-B14F-4D97-AF65-F5344CB8AC3E}">
        <p14:creationId xmlns:p14="http://schemas.microsoft.com/office/powerpoint/2010/main" val="807839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608A96E-2E7E-45C8-8799-39DCEBFF38D0}" type="datetimeFigureOut">
              <a:rPr lang="en-GB" smtClean="0"/>
              <a:t>27/03/2017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70DD22-5EED-4543-9360-0F4EBDFCCFDB}" type="slidenum">
              <a:rPr lang="en-GB" smtClean="0"/>
              <a:t>‹#›</a:t>
            </a:fld>
            <a:endParaRPr lang="en-GB"/>
          </a:p>
        </p:txBody>
      </p:sp>
    </p:spTree>
    <p:extLst>
      <p:ext uri="{BB962C8B-B14F-4D97-AF65-F5344CB8AC3E}">
        <p14:creationId xmlns:p14="http://schemas.microsoft.com/office/powerpoint/2010/main" val="4074567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608A96E-2E7E-45C8-8799-39DCEBFF38D0}" type="datetimeFigureOut">
              <a:rPr lang="en-GB" smtClean="0"/>
              <a:t>27/03/2017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B70DD22-5EED-4543-9360-0F4EBDFCCFDB}" type="slidenum">
              <a:rPr lang="en-GB" smtClean="0"/>
              <a:t>‹#›</a:t>
            </a:fld>
            <a:endParaRPr lang="en-GB"/>
          </a:p>
        </p:txBody>
      </p:sp>
    </p:spTree>
    <p:extLst>
      <p:ext uri="{BB962C8B-B14F-4D97-AF65-F5344CB8AC3E}">
        <p14:creationId xmlns:p14="http://schemas.microsoft.com/office/powerpoint/2010/main" val="2143261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608A96E-2E7E-45C8-8799-39DCEBFF38D0}" type="datetimeFigureOut">
              <a:rPr lang="en-GB" smtClean="0"/>
              <a:t>27/03/2017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B70DD22-5EED-4543-9360-0F4EBDFCCFDB}" type="slidenum">
              <a:rPr lang="en-GB" smtClean="0"/>
              <a:t>‹#›</a:t>
            </a:fld>
            <a:endParaRPr lang="en-GB"/>
          </a:p>
        </p:txBody>
      </p:sp>
    </p:spTree>
    <p:extLst>
      <p:ext uri="{BB962C8B-B14F-4D97-AF65-F5344CB8AC3E}">
        <p14:creationId xmlns:p14="http://schemas.microsoft.com/office/powerpoint/2010/main" val="774135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08A96E-2E7E-45C8-8799-39DCEBFF38D0}" type="datetimeFigureOut">
              <a:rPr lang="en-GB" smtClean="0"/>
              <a:t>27/03/2017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B70DD22-5EED-4543-9360-0F4EBDFCCFDB}" type="slidenum">
              <a:rPr lang="en-GB" smtClean="0"/>
              <a:t>‹#›</a:t>
            </a:fld>
            <a:endParaRPr lang="en-GB"/>
          </a:p>
        </p:txBody>
      </p:sp>
    </p:spTree>
    <p:extLst>
      <p:ext uri="{BB962C8B-B14F-4D97-AF65-F5344CB8AC3E}">
        <p14:creationId xmlns:p14="http://schemas.microsoft.com/office/powerpoint/2010/main" val="913037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08A96E-2E7E-45C8-8799-39DCEBFF38D0}" type="datetimeFigureOut">
              <a:rPr lang="en-GB" smtClean="0"/>
              <a:t>27/03/2017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70DD22-5EED-4543-9360-0F4EBDFCCFDB}" type="slidenum">
              <a:rPr lang="en-GB" smtClean="0"/>
              <a:t>‹#›</a:t>
            </a:fld>
            <a:endParaRPr lang="en-GB"/>
          </a:p>
        </p:txBody>
      </p:sp>
    </p:spTree>
    <p:extLst>
      <p:ext uri="{BB962C8B-B14F-4D97-AF65-F5344CB8AC3E}">
        <p14:creationId xmlns:p14="http://schemas.microsoft.com/office/powerpoint/2010/main" val="2878834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08A96E-2E7E-45C8-8799-39DCEBFF38D0}" type="datetimeFigureOut">
              <a:rPr lang="en-GB" smtClean="0"/>
              <a:t>27/03/2017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70DD22-5EED-4543-9360-0F4EBDFCCFDB}" type="slidenum">
              <a:rPr lang="en-GB" smtClean="0"/>
              <a:t>‹#›</a:t>
            </a:fld>
            <a:endParaRPr lang="en-GB"/>
          </a:p>
        </p:txBody>
      </p:sp>
    </p:spTree>
    <p:extLst>
      <p:ext uri="{BB962C8B-B14F-4D97-AF65-F5344CB8AC3E}">
        <p14:creationId xmlns:p14="http://schemas.microsoft.com/office/powerpoint/2010/main" val="763236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08A96E-2E7E-45C8-8799-39DCEBFF38D0}" type="datetimeFigureOut">
              <a:rPr lang="en-GB" smtClean="0"/>
              <a:t>27/03/2017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70DD22-5EED-4543-9360-0F4EBDFCCFDB}" type="slidenum">
              <a:rPr lang="en-GB" smtClean="0"/>
              <a:t>‹#›</a:t>
            </a:fld>
            <a:endParaRPr lang="en-GB"/>
          </a:p>
        </p:txBody>
      </p:sp>
    </p:spTree>
    <p:extLst>
      <p:ext uri="{BB962C8B-B14F-4D97-AF65-F5344CB8AC3E}">
        <p14:creationId xmlns:p14="http://schemas.microsoft.com/office/powerpoint/2010/main" val="23931547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6.pn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7.jp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3-23 at 14.07.5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429" y="553857"/>
            <a:ext cx="7315199" cy="2124000"/>
          </a:xfrm>
          <a:prstGeom prst="rect">
            <a:avLst/>
          </a:prstGeom>
        </p:spPr>
      </p:pic>
    </p:spTree>
    <p:extLst>
      <p:ext uri="{BB962C8B-B14F-4D97-AF65-F5344CB8AC3E}">
        <p14:creationId xmlns:p14="http://schemas.microsoft.com/office/powerpoint/2010/main" val="8971362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Black" panose="020B0A04020102020204" pitchFamily="34" charset="0"/>
              </a:rPr>
              <a:t>Stigma</a:t>
            </a:r>
            <a:endParaRPr lang="en-GB" dirty="0">
              <a:latin typeface="Arial Black" panose="020B0A04020102020204" pitchFamily="34" charset="0"/>
            </a:endParaRPr>
          </a:p>
        </p:txBody>
      </p:sp>
      <p:sp>
        <p:nvSpPr>
          <p:cNvPr id="4" name="TextBox 3"/>
          <p:cNvSpPr txBox="1"/>
          <p:nvPr/>
        </p:nvSpPr>
        <p:spPr>
          <a:xfrm>
            <a:off x="1115616" y="1844824"/>
            <a:ext cx="7200800" cy="3046988"/>
          </a:xfrm>
          <a:prstGeom prst="rect">
            <a:avLst/>
          </a:prstGeom>
          <a:noFill/>
        </p:spPr>
        <p:txBody>
          <a:bodyPr wrap="square" rtlCol="0">
            <a:spAutoFit/>
          </a:bodyPr>
          <a:lstStyle/>
          <a:p>
            <a:r>
              <a:rPr lang="en-GB" sz="3200" dirty="0">
                <a:latin typeface="Verdana" panose="020B0604030504040204" pitchFamily="34" charset="0"/>
                <a:ea typeface="Verdana" panose="020B0604030504040204" pitchFamily="34" charset="0"/>
                <a:cs typeface="Verdana" panose="020B0604030504040204" pitchFamily="34" charset="0"/>
              </a:rPr>
              <a:t>Stigma was the main concern </a:t>
            </a:r>
            <a:r>
              <a:rPr lang="en-GB" sz="3200" dirty="0" smtClean="0">
                <a:latin typeface="Verdana" panose="020B0604030504040204" pitchFamily="34" charset="0"/>
                <a:ea typeface="Verdana" panose="020B0604030504040204" pitchFamily="34" charset="0"/>
                <a:cs typeface="Verdana" panose="020B0604030504040204" pitchFamily="34" charset="0"/>
              </a:rPr>
              <a:t>raised, </a:t>
            </a:r>
            <a:r>
              <a:rPr lang="en-GB" sz="3200" dirty="0">
                <a:latin typeface="Verdana" panose="020B0604030504040204" pitchFamily="34" charset="0"/>
                <a:ea typeface="Verdana" panose="020B0604030504040204" pitchFamily="34" charset="0"/>
                <a:cs typeface="Verdana" panose="020B0604030504040204" pitchFamily="34" charset="0"/>
              </a:rPr>
              <a:t>the result of which means people are less willing to disclose and therefore unable to get the support they may need.</a:t>
            </a:r>
          </a:p>
          <a:p>
            <a:endParaRPr lang="en-GB" sz="3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98478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Y:\04 Finance\Project Finance\FINANCE - Sean\Admin\Appraisals\Leena\Phs3\MOZFEST\ND 360 STILL 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3493756"/>
            <a:ext cx="8496944" cy="317560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51520" y="1484784"/>
            <a:ext cx="2304257" cy="1569660"/>
          </a:xfrm>
          <a:prstGeom prst="rect">
            <a:avLst/>
          </a:prstGeom>
          <a:noFill/>
        </p:spPr>
        <p:txBody>
          <a:bodyPr wrap="square" rtlCol="0">
            <a:spAutoFit/>
          </a:bodyPr>
          <a:lstStyle/>
          <a:p>
            <a:pPr algn="ctr"/>
            <a:r>
              <a:rPr lang="en-GB" sz="3200" b="1" dirty="0" smtClean="0">
                <a:latin typeface="Verdana" panose="020B0604030504040204" pitchFamily="34" charset="0"/>
                <a:ea typeface="Verdana" panose="020B0604030504040204" pitchFamily="34" charset="0"/>
                <a:cs typeface="Verdana" panose="020B0604030504040204" pitchFamily="34" charset="0"/>
              </a:rPr>
              <a:t>Empathy through Content</a:t>
            </a:r>
            <a:endParaRPr lang="en-GB" sz="3200" b="1" dirty="0">
              <a:latin typeface="Verdana" panose="020B0604030504040204" pitchFamily="34" charset="0"/>
              <a:ea typeface="Verdana" panose="020B0604030504040204" pitchFamily="34" charset="0"/>
              <a:cs typeface="Verdana" panose="020B0604030504040204" pitchFamily="34" charset="0"/>
            </a:endParaRPr>
          </a:p>
        </p:txBody>
      </p:sp>
      <p:pic>
        <p:nvPicPr>
          <p:cNvPr id="2053" name="Picture 5" descr="C:\Users\gilros01\AppData\Local\Microsoft\Windows\Temporary Internet Files\Content.Outlook\BSYEAYYY\ND MODE_Sti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6050" y="260648"/>
            <a:ext cx="6182454" cy="295232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grad.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04" y="260648"/>
            <a:ext cx="2629628" cy="898434"/>
          </a:xfrm>
          <a:prstGeom prst="rect">
            <a:avLst/>
          </a:prstGeom>
        </p:spPr>
      </p:pic>
      <p:pic>
        <p:nvPicPr>
          <p:cNvPr id="5" name="Picture 4" descr="primary_logo_options_CAPE_primary_logo_tagline_white.png"/>
          <p:cNvPicPr>
            <a:picLocks noChangeAspect="1"/>
          </p:cNvPicPr>
          <p:nvPr/>
        </p:nvPicPr>
        <p:blipFill>
          <a:blip r:embed="rId6" cstate="print">
            <a:alphaModFix/>
            <a:extLst>
              <a:ext uri="{28A0092B-C50C-407E-A947-70E740481C1C}">
                <a14:useLocalDpi xmlns:a14="http://schemas.microsoft.com/office/drawing/2010/main" val="0"/>
              </a:ext>
            </a:extLst>
          </a:blip>
          <a:stretch>
            <a:fillRect/>
          </a:stretch>
        </p:blipFill>
        <p:spPr>
          <a:xfrm>
            <a:off x="310087" y="404664"/>
            <a:ext cx="2187178" cy="593044"/>
          </a:xfrm>
          <a:prstGeom prst="rect">
            <a:avLst/>
          </a:prstGeom>
        </p:spPr>
      </p:pic>
    </p:spTree>
    <p:extLst>
      <p:ext uri="{BB962C8B-B14F-4D97-AF65-F5344CB8AC3E}">
        <p14:creationId xmlns:p14="http://schemas.microsoft.com/office/powerpoint/2010/main" val="26229947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847" y="2374554"/>
            <a:ext cx="2814906" cy="21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descr="gra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1841" y="832847"/>
            <a:ext cx="5962978" cy="939761"/>
          </a:xfrm>
          <a:prstGeom prst="rect">
            <a:avLst/>
          </a:prstGeom>
        </p:spPr>
      </p:pic>
      <p:pic>
        <p:nvPicPr>
          <p:cNvPr id="5" name="Picture 4" descr="primary_logo_options_CAPE_primary_logo_tagline_white.png"/>
          <p:cNvPicPr>
            <a:picLocks noChangeAspect="1"/>
          </p:cNvPicPr>
          <p:nvPr/>
        </p:nvPicPr>
        <p:blipFill>
          <a:blip r:embed="rId5" cstate="print">
            <a:alphaModFix/>
            <a:extLst>
              <a:ext uri="{28A0092B-C50C-407E-A947-70E740481C1C}">
                <a14:useLocalDpi xmlns:a14="http://schemas.microsoft.com/office/drawing/2010/main" val="0"/>
              </a:ext>
            </a:extLst>
          </a:blip>
          <a:stretch>
            <a:fillRect/>
          </a:stretch>
        </p:blipFill>
        <p:spPr>
          <a:xfrm>
            <a:off x="4932040" y="1028773"/>
            <a:ext cx="2187178" cy="593044"/>
          </a:xfrm>
          <a:prstGeom prst="rect">
            <a:avLst/>
          </a:prstGeom>
        </p:spPr>
      </p:pic>
      <p:sp>
        <p:nvSpPr>
          <p:cNvPr id="6" name="TextBox 5"/>
          <p:cNvSpPr txBox="1"/>
          <p:nvPr/>
        </p:nvSpPr>
        <p:spPr>
          <a:xfrm>
            <a:off x="705548" y="179929"/>
            <a:ext cx="7466852" cy="584775"/>
          </a:xfrm>
          <a:prstGeom prst="rect">
            <a:avLst/>
          </a:prstGeom>
          <a:noFill/>
        </p:spPr>
        <p:txBody>
          <a:bodyPr wrap="square" rtlCol="0">
            <a:spAutoFit/>
          </a:bodyPr>
          <a:lstStyle/>
          <a:p>
            <a:pPr algn="ctr"/>
            <a:r>
              <a:rPr lang="en-GB" sz="3200" b="1" dirty="0" smtClean="0">
                <a:latin typeface="Verdana" panose="020B0604030504040204" pitchFamily="34" charset="0"/>
                <a:ea typeface="Verdana" panose="020B0604030504040204" pitchFamily="34" charset="0"/>
                <a:cs typeface="Verdana" panose="020B0604030504040204" pitchFamily="34" charset="0"/>
              </a:rPr>
              <a:t>Recognising Talent &amp; </a:t>
            </a:r>
            <a:r>
              <a:rPr lang="en-GB" sz="3200" b="1" u="sng" dirty="0" smtClean="0">
                <a:latin typeface="Verdana" panose="020B0604030504040204" pitchFamily="34" charset="0"/>
                <a:ea typeface="Verdana" panose="020B0604030504040204" pitchFamily="34" charset="0"/>
                <a:cs typeface="Verdana" panose="020B0604030504040204" pitchFamily="34" charset="0"/>
              </a:rPr>
              <a:t>Ability</a:t>
            </a:r>
            <a:endParaRPr lang="en-GB" sz="3200" b="1" u="sng" dirty="0">
              <a:latin typeface="Verdana" panose="020B0604030504040204" pitchFamily="34" charset="0"/>
              <a:ea typeface="Verdana" panose="020B0604030504040204" pitchFamily="34" charset="0"/>
              <a:cs typeface="Verdana" panose="020B0604030504040204" pitchFamily="34" charset="0"/>
            </a:endParaRPr>
          </a:p>
        </p:txBody>
      </p:sp>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1870" y="811760"/>
            <a:ext cx="2419930" cy="1825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descr="Y:\04 Finance\Project Finance\FINANCE - Sean\Admin\Appraisals\Leena\Phs2\Event\50 photo edit\IMG_5366-2_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31840" y="1948067"/>
            <a:ext cx="2922227" cy="2178242"/>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gilros01\AppData\Local\Microsoft\Windows\Temporary Internet Files\Content.Outlook\BSYEAYYY\SnipImage (4).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504" y="4531258"/>
            <a:ext cx="3515154" cy="2195966"/>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gilros01\AppData\Local\Microsoft\Windows\Temporary Internet Files\Content.Outlook\BSYEAYYY\Untitled.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35896" y="4221088"/>
            <a:ext cx="2384652" cy="233252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Y:\04 Finance\Project Finance\FINANCE - Sean\Admin\Appraisals\Leena\Event Docs\CAPE_Posters_Edit_Poster_Speaker_Maggie_Sloga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17713" y="1938155"/>
            <a:ext cx="2990791" cy="4615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4393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Black" panose="020B0A04020102020204" pitchFamily="34" charset="0"/>
              </a:rPr>
              <a:t>Accessibility  </a:t>
            </a:r>
            <a:endParaRPr lang="en-GB"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r>
              <a:rPr lang="en-GB" sz="4000" dirty="0" smtClean="0">
                <a:latin typeface="Verdana" panose="020B0604030504040204" pitchFamily="34" charset="0"/>
                <a:ea typeface="Verdana" panose="020B0604030504040204" pitchFamily="34" charset="0"/>
                <a:cs typeface="Verdana" panose="020B0604030504040204" pitchFamily="34" charset="0"/>
              </a:rPr>
              <a:t>Accessibility was another area noted to present challenges.  This applies to areas </a:t>
            </a:r>
            <a:r>
              <a:rPr lang="en-GB" sz="4000" dirty="0">
                <a:latin typeface="Verdana" panose="020B0604030504040204" pitchFamily="34" charset="0"/>
                <a:ea typeface="Verdana" panose="020B0604030504040204" pitchFamily="34" charset="0"/>
                <a:cs typeface="Verdana" panose="020B0604030504040204" pitchFamily="34" charset="0"/>
              </a:rPr>
              <a:t>such as </a:t>
            </a:r>
            <a:r>
              <a:rPr lang="en-GB" sz="4000" dirty="0" smtClean="0">
                <a:latin typeface="Verdana" panose="020B0604030504040204" pitchFamily="34" charset="0"/>
                <a:ea typeface="Verdana" panose="020B0604030504040204" pitchFamily="34" charset="0"/>
                <a:cs typeface="Verdana" panose="020B0604030504040204" pitchFamily="34" charset="0"/>
              </a:rPr>
              <a:t>Environment (</a:t>
            </a:r>
            <a:r>
              <a:rPr lang="en-GB" sz="4000" dirty="0" err="1" smtClean="0">
                <a:latin typeface="Verdana" panose="020B0604030504040204" pitchFamily="34" charset="0"/>
                <a:ea typeface="Verdana" panose="020B0604030504040204" pitchFamily="34" charset="0"/>
                <a:cs typeface="Verdana" panose="020B0604030504040204" pitchFamily="34" charset="0"/>
              </a:rPr>
              <a:t>ie</a:t>
            </a:r>
            <a:r>
              <a:rPr lang="en-GB" sz="4000" dirty="0" smtClean="0">
                <a:latin typeface="Verdana" panose="020B0604030504040204" pitchFamily="34" charset="0"/>
                <a:ea typeface="Verdana" panose="020B0604030504040204" pitchFamily="34" charset="0"/>
                <a:cs typeface="Verdana" panose="020B0604030504040204" pitchFamily="34" charset="0"/>
              </a:rPr>
              <a:t> Office spaces, Public spaces &amp; transport, </a:t>
            </a:r>
            <a:r>
              <a:rPr lang="en-GB" sz="4000" dirty="0">
                <a:latin typeface="Verdana" panose="020B0604030504040204" pitchFamily="34" charset="0"/>
                <a:ea typeface="Verdana" panose="020B0604030504040204" pitchFamily="34" charset="0"/>
                <a:cs typeface="Verdana" panose="020B0604030504040204" pitchFamily="34" charset="0"/>
              </a:rPr>
              <a:t>HR </a:t>
            </a:r>
            <a:r>
              <a:rPr lang="en-GB" sz="4000" dirty="0" smtClean="0">
                <a:latin typeface="Verdana" panose="020B0604030504040204" pitchFamily="34" charset="0"/>
                <a:ea typeface="Verdana" panose="020B0604030504040204" pitchFamily="34" charset="0"/>
                <a:cs typeface="Verdana" panose="020B0604030504040204" pitchFamily="34" charset="0"/>
              </a:rPr>
              <a:t>processes </a:t>
            </a:r>
            <a:r>
              <a:rPr lang="en-GB" sz="4000" dirty="0" err="1" smtClean="0">
                <a:latin typeface="Verdana" panose="020B0604030504040204" pitchFamily="34" charset="0"/>
                <a:ea typeface="Verdana" panose="020B0604030504040204" pitchFamily="34" charset="0"/>
                <a:cs typeface="Verdana" panose="020B0604030504040204" pitchFamily="34" charset="0"/>
              </a:rPr>
              <a:t>etc</a:t>
            </a:r>
            <a:r>
              <a:rPr lang="en-GB" sz="4000" dirty="0" smtClean="0">
                <a:latin typeface="Verdana" panose="020B0604030504040204" pitchFamily="34" charset="0"/>
                <a:ea typeface="Verdana" panose="020B0604030504040204" pitchFamily="34" charset="0"/>
                <a:cs typeface="Verdana" panose="020B0604030504040204" pitchFamily="34" charset="0"/>
              </a:rPr>
              <a:t>).</a:t>
            </a:r>
            <a:endParaRPr lang="en-GB" sz="4000" dirty="0">
              <a:latin typeface="Verdana" panose="020B0604030504040204" pitchFamily="34" charset="0"/>
              <a:ea typeface="Verdana" panose="020B0604030504040204" pitchFamily="34" charset="0"/>
              <a:cs typeface="Verdana" panose="020B0604030504040204" pitchFamily="34" charset="0"/>
            </a:endParaRPr>
          </a:p>
          <a:p>
            <a:endParaRPr lang="en-GB" sz="4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549204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51720" y="-27384"/>
            <a:ext cx="6566197" cy="646331"/>
          </a:xfrm>
          <a:prstGeom prst="rect">
            <a:avLst/>
          </a:prstGeom>
          <a:noFill/>
        </p:spPr>
        <p:txBody>
          <a:bodyPr wrap="square" rtlCol="0">
            <a:spAutoFit/>
          </a:bodyPr>
          <a:lstStyle/>
          <a:p>
            <a:pPr algn="ctr"/>
            <a:r>
              <a:rPr lang="en-GB" sz="3600" b="1" dirty="0" smtClean="0">
                <a:latin typeface="Verdana" panose="020B0604030504040204" pitchFamily="34" charset="0"/>
                <a:ea typeface="Verdana" panose="020B0604030504040204" pitchFamily="34" charset="0"/>
                <a:cs typeface="Verdana" panose="020B0604030504040204" pitchFamily="34" charset="0"/>
              </a:rPr>
              <a:t>Accessibility</a:t>
            </a:r>
            <a:endParaRPr lang="en-GB" sz="3600" b="1" dirty="0">
              <a:latin typeface="Verdana" panose="020B0604030504040204" pitchFamily="34" charset="0"/>
              <a:ea typeface="Verdana" panose="020B0604030504040204" pitchFamily="34" charset="0"/>
              <a:cs typeface="Verdana" panose="020B0604030504040204" pitchFamily="34" charset="0"/>
            </a:endParaRPr>
          </a:p>
        </p:txBody>
      </p:sp>
      <p:pic>
        <p:nvPicPr>
          <p:cNvPr id="3077" name="Picture 5" descr="C:\Users\gilros01\AppData\Local\Microsoft\Windows\Temporary Internet Files\Content.Outlook\BSYEAYYY\SnipImage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620688"/>
            <a:ext cx="5364088" cy="277590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ilros01\AppData\Local\Microsoft\Windows\Temporary Internet Files\Content.Outlook\BSYEAYYY\SnipImage (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43" y="3585501"/>
            <a:ext cx="5739293" cy="311078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grad.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211" y="548680"/>
            <a:ext cx="3472669" cy="1186466"/>
          </a:xfrm>
          <a:prstGeom prst="rect">
            <a:avLst/>
          </a:prstGeom>
        </p:spPr>
      </p:pic>
      <p:pic>
        <p:nvPicPr>
          <p:cNvPr id="14" name="Picture 13" descr="primary_logo_options_CAPE_primary_logo_tagline_white.png"/>
          <p:cNvPicPr>
            <a:picLocks noChangeAspect="1"/>
          </p:cNvPicPr>
          <p:nvPr/>
        </p:nvPicPr>
        <p:blipFill>
          <a:blip r:embed="rId6" cstate="print">
            <a:alphaModFix/>
            <a:extLst>
              <a:ext uri="{28A0092B-C50C-407E-A947-70E740481C1C}">
                <a14:useLocalDpi xmlns:a14="http://schemas.microsoft.com/office/drawing/2010/main" val="0"/>
              </a:ext>
            </a:extLst>
          </a:blip>
          <a:stretch>
            <a:fillRect/>
          </a:stretch>
        </p:blipFill>
        <p:spPr>
          <a:xfrm>
            <a:off x="387483" y="692696"/>
            <a:ext cx="2888373" cy="783170"/>
          </a:xfrm>
          <a:prstGeom prst="rect">
            <a:avLst/>
          </a:prstGeom>
        </p:spPr>
      </p:pic>
    </p:spTree>
    <p:extLst>
      <p:ext uri="{BB962C8B-B14F-4D97-AF65-F5344CB8AC3E}">
        <p14:creationId xmlns:p14="http://schemas.microsoft.com/office/powerpoint/2010/main" val="18396412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51720" y="-27384"/>
            <a:ext cx="6566197" cy="646331"/>
          </a:xfrm>
          <a:prstGeom prst="rect">
            <a:avLst/>
          </a:prstGeom>
          <a:noFill/>
        </p:spPr>
        <p:txBody>
          <a:bodyPr wrap="square" rtlCol="0">
            <a:spAutoFit/>
          </a:bodyPr>
          <a:lstStyle/>
          <a:p>
            <a:pPr algn="ctr"/>
            <a:r>
              <a:rPr lang="en-GB" sz="3600" b="1" dirty="0" smtClean="0">
                <a:latin typeface="Verdana" panose="020B0604030504040204" pitchFamily="34" charset="0"/>
                <a:ea typeface="Verdana" panose="020B0604030504040204" pitchFamily="34" charset="0"/>
                <a:cs typeface="Verdana" panose="020B0604030504040204" pitchFamily="34" charset="0"/>
              </a:rPr>
              <a:t>Accessibility</a:t>
            </a:r>
            <a:endParaRPr lang="en-GB" sz="3600" b="1" dirty="0">
              <a:latin typeface="Verdana" panose="020B0604030504040204" pitchFamily="34" charset="0"/>
              <a:ea typeface="Verdana" panose="020B0604030504040204" pitchFamily="34" charset="0"/>
              <a:cs typeface="Verdana" panose="020B0604030504040204" pitchFamily="34" charset="0"/>
            </a:endParaRPr>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711266"/>
            <a:ext cx="8927561" cy="6102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descr="grad.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96" y="711266"/>
            <a:ext cx="2474771" cy="845526"/>
          </a:xfrm>
          <a:prstGeom prst="rect">
            <a:avLst/>
          </a:prstGeom>
        </p:spPr>
      </p:pic>
      <p:pic>
        <p:nvPicPr>
          <p:cNvPr id="14" name="Picture 13" descr="primary_logo_options_CAPE_primary_logo_tagline_white.png"/>
          <p:cNvPicPr>
            <a:picLocks noChangeAspect="1"/>
          </p:cNvPicPr>
          <p:nvPr/>
        </p:nvPicPr>
        <p:blipFill>
          <a:blip r:embed="rId5" cstate="print">
            <a:alphaModFix/>
            <a:extLst>
              <a:ext uri="{28A0092B-C50C-407E-A947-70E740481C1C}">
                <a14:useLocalDpi xmlns:a14="http://schemas.microsoft.com/office/drawing/2010/main" val="0"/>
              </a:ext>
            </a:extLst>
          </a:blip>
          <a:stretch>
            <a:fillRect/>
          </a:stretch>
        </p:blipFill>
        <p:spPr>
          <a:xfrm>
            <a:off x="238079" y="837298"/>
            <a:ext cx="2058376" cy="558120"/>
          </a:xfrm>
          <a:prstGeom prst="rect">
            <a:avLst/>
          </a:prstGeom>
        </p:spPr>
      </p:pic>
    </p:spTree>
    <p:extLst>
      <p:ext uri="{BB962C8B-B14F-4D97-AF65-F5344CB8AC3E}">
        <p14:creationId xmlns:p14="http://schemas.microsoft.com/office/powerpoint/2010/main" val="23849707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latin typeface="Arial Black" panose="020B0A04020102020204" pitchFamily="34" charset="0"/>
              </a:rPr>
              <a:t>Recruitment &amp; Retention</a:t>
            </a:r>
            <a:endParaRPr lang="en-GB" dirty="0">
              <a:latin typeface="Arial Black" panose="020B0A04020102020204" pitchFamily="34" charset="0"/>
            </a:endParaRPr>
          </a:p>
        </p:txBody>
      </p:sp>
      <p:sp>
        <p:nvSpPr>
          <p:cNvPr id="2" name="TextBox 1"/>
          <p:cNvSpPr txBox="1"/>
          <p:nvPr/>
        </p:nvSpPr>
        <p:spPr>
          <a:xfrm>
            <a:off x="395536" y="1268760"/>
            <a:ext cx="8496944" cy="5262979"/>
          </a:xfrm>
          <a:prstGeom prst="rect">
            <a:avLst/>
          </a:prstGeom>
          <a:noFill/>
        </p:spPr>
        <p:txBody>
          <a:bodyPr wrap="square" rtlCol="0">
            <a:spAutoFit/>
          </a:bodyPr>
          <a:lstStyle/>
          <a:p>
            <a:r>
              <a:rPr lang="en-GB" sz="2400" b="1" dirty="0" smtClean="0">
                <a:latin typeface="Verdana" panose="020B0604030504040204" pitchFamily="34" charset="0"/>
                <a:ea typeface="Verdana" panose="020B0604030504040204" pitchFamily="34" charset="0"/>
                <a:cs typeface="Verdana" panose="020B0604030504040204" pitchFamily="34" charset="0"/>
              </a:rPr>
              <a:t>Examples of Best Practice:</a:t>
            </a:r>
          </a:p>
          <a:p>
            <a:endParaRPr lang="en-GB" sz="2400" b="1" dirty="0" smtClean="0">
              <a:latin typeface="Verdana" panose="020B0604030504040204" pitchFamily="34" charset="0"/>
              <a:ea typeface="Verdana" panose="020B0604030504040204" pitchFamily="34" charset="0"/>
              <a:cs typeface="Verdana" panose="020B0604030504040204" pitchFamily="34" charset="0"/>
            </a:endParaRPr>
          </a:p>
          <a:p>
            <a:r>
              <a:rPr lang="en-GB" sz="2400" dirty="0" smtClean="0">
                <a:latin typeface="Verdana" panose="020B0604030504040204" pitchFamily="34" charset="0"/>
                <a:ea typeface="Verdana" panose="020B0604030504040204" pitchFamily="34" charset="0"/>
                <a:cs typeface="Verdana" panose="020B0604030504040204" pitchFamily="34" charset="0"/>
              </a:rPr>
              <a:t>Currently reviewing </a:t>
            </a:r>
            <a:r>
              <a:rPr lang="en-GB" sz="2400" dirty="0">
                <a:latin typeface="Verdana" panose="020B0604030504040204" pitchFamily="34" charset="0"/>
                <a:ea typeface="Verdana" panose="020B0604030504040204" pitchFamily="34" charset="0"/>
                <a:cs typeface="Verdana" panose="020B0604030504040204" pitchFamily="34" charset="0"/>
              </a:rPr>
              <a:t>the way we recruit </a:t>
            </a:r>
            <a:r>
              <a:rPr lang="en-GB" sz="2400" dirty="0" smtClean="0">
                <a:latin typeface="Verdana" panose="020B0604030504040204" pitchFamily="34" charset="0"/>
                <a:ea typeface="Verdana" panose="020B0604030504040204" pitchFamily="34" charset="0"/>
                <a:cs typeface="Verdana" panose="020B0604030504040204" pitchFamily="34" charset="0"/>
              </a:rPr>
              <a:t>to specify Reasonable Adjustment and offer suggested alternatives to more traditional sit down interviews.</a:t>
            </a:r>
          </a:p>
          <a:p>
            <a:endParaRPr lang="en-GB" sz="2400" dirty="0">
              <a:latin typeface="Verdana" panose="020B0604030504040204" pitchFamily="34" charset="0"/>
              <a:ea typeface="Verdana" panose="020B0604030504040204" pitchFamily="34" charset="0"/>
              <a:cs typeface="Verdana" panose="020B0604030504040204" pitchFamily="34" charset="0"/>
            </a:endParaRPr>
          </a:p>
          <a:p>
            <a:r>
              <a:rPr lang="en-GB" sz="2400" dirty="0" smtClean="0">
                <a:latin typeface="Verdana" panose="020B0604030504040204" pitchFamily="34" charset="0"/>
                <a:ea typeface="Verdana" panose="020B0604030504040204" pitchFamily="34" charset="0"/>
                <a:cs typeface="Verdana" panose="020B0604030504040204" pitchFamily="34" charset="0"/>
              </a:rPr>
              <a:t>We are considering accessibility  of resources , </a:t>
            </a:r>
            <a:r>
              <a:rPr lang="en-GB" sz="2400" dirty="0">
                <a:latin typeface="Verdana" panose="020B0604030504040204" pitchFamily="34" charset="0"/>
                <a:ea typeface="Verdana" panose="020B0604030504040204" pitchFamily="34" charset="0"/>
                <a:cs typeface="Verdana" panose="020B0604030504040204" pitchFamily="34" charset="0"/>
              </a:rPr>
              <a:t>such as internal training, PDR’s, promotional </a:t>
            </a:r>
            <a:r>
              <a:rPr lang="en-GB" sz="2400" dirty="0" smtClean="0">
                <a:latin typeface="Verdana" panose="020B0604030504040204" pitchFamily="34" charset="0"/>
                <a:ea typeface="Verdana" panose="020B0604030504040204" pitchFamily="34" charset="0"/>
                <a:cs typeface="Verdana" panose="020B0604030504040204" pitchFamily="34" charset="0"/>
              </a:rPr>
              <a:t>opportunities etc.</a:t>
            </a:r>
          </a:p>
          <a:p>
            <a:endParaRPr lang="en-GB" sz="2400" dirty="0">
              <a:latin typeface="Verdana" panose="020B0604030504040204" pitchFamily="34" charset="0"/>
              <a:ea typeface="Verdana" panose="020B0604030504040204" pitchFamily="34" charset="0"/>
              <a:cs typeface="Verdana" panose="020B0604030504040204" pitchFamily="34" charset="0"/>
            </a:endParaRPr>
          </a:p>
          <a:p>
            <a:r>
              <a:rPr lang="en-GB" sz="2400" dirty="0" smtClean="0">
                <a:latin typeface="Verdana" panose="020B0604030504040204" pitchFamily="34" charset="0"/>
                <a:ea typeface="Verdana" panose="020B0604030504040204" pitchFamily="34" charset="0"/>
                <a:cs typeface="Verdana" panose="020B0604030504040204" pitchFamily="34" charset="0"/>
              </a:rPr>
              <a:t>Also ran a pilot Work Experience programme to improve opportunities to bridge the gap between Education &amp; Employment</a:t>
            </a:r>
            <a:endParaRPr lang="en-GB" sz="2400" dirty="0">
              <a:latin typeface="Verdana" panose="020B0604030504040204" pitchFamily="34" charset="0"/>
              <a:ea typeface="Verdana" panose="020B0604030504040204" pitchFamily="34" charset="0"/>
              <a:cs typeface="Verdana" panose="020B0604030504040204" pitchFamily="34" charset="0"/>
            </a:endParaRPr>
          </a:p>
          <a:p>
            <a:endParaRPr lang="en-GB"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762927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648827" y="339401"/>
            <a:ext cx="1925207" cy="461665"/>
          </a:xfrm>
          <a:prstGeom prst="rect">
            <a:avLst/>
          </a:prstGeom>
          <a:noFill/>
        </p:spPr>
        <p:txBody>
          <a:bodyPr wrap="none" rtlCol="0">
            <a:spAutoFit/>
          </a:bodyPr>
          <a:lstStyle/>
          <a:p>
            <a:r>
              <a:rPr lang="en-GB" sz="2400" b="1" dirty="0" smtClean="0">
                <a:latin typeface="Arial Black" panose="020B0A04020102020204" pitchFamily="34" charset="0"/>
              </a:rPr>
              <a:t>Creativity</a:t>
            </a:r>
            <a:r>
              <a:rPr lang="en-GB" sz="2400" dirty="0" smtClean="0">
                <a:latin typeface="Arial Black" panose="020B0A04020102020204" pitchFamily="34" charset="0"/>
              </a:rPr>
              <a:t> </a:t>
            </a:r>
            <a:endParaRPr lang="en-GB" sz="2400" dirty="0">
              <a:latin typeface="Arial Black" panose="020B0A04020102020204" pitchFamily="34" charset="0"/>
            </a:endParaRPr>
          </a:p>
        </p:txBody>
      </p:sp>
      <p:sp>
        <p:nvSpPr>
          <p:cNvPr id="12" name="TextBox 11"/>
          <p:cNvSpPr txBox="1"/>
          <p:nvPr/>
        </p:nvSpPr>
        <p:spPr>
          <a:xfrm>
            <a:off x="6586242" y="331334"/>
            <a:ext cx="1946623" cy="461665"/>
          </a:xfrm>
          <a:prstGeom prst="rect">
            <a:avLst/>
          </a:prstGeom>
          <a:noFill/>
        </p:spPr>
        <p:txBody>
          <a:bodyPr wrap="none" rtlCol="0">
            <a:spAutoFit/>
          </a:bodyPr>
          <a:lstStyle/>
          <a:p>
            <a:r>
              <a:rPr lang="en-GB" sz="2400" b="1" dirty="0" smtClean="0">
                <a:latin typeface="Arial Black" panose="020B0A04020102020204" pitchFamily="34" charset="0"/>
              </a:rPr>
              <a:t>Innovation</a:t>
            </a:r>
            <a:endParaRPr lang="en-GB" sz="2400" b="1" dirty="0">
              <a:latin typeface="Arial Black" panose="020B0A04020102020204" pitchFamily="34" charset="0"/>
            </a:endParaRPr>
          </a:p>
        </p:txBody>
      </p:sp>
      <p:sp>
        <p:nvSpPr>
          <p:cNvPr id="10" name="TextBox 9"/>
          <p:cNvSpPr txBox="1"/>
          <p:nvPr/>
        </p:nvSpPr>
        <p:spPr>
          <a:xfrm>
            <a:off x="151322" y="255411"/>
            <a:ext cx="2843707" cy="830997"/>
          </a:xfrm>
          <a:prstGeom prst="rect">
            <a:avLst/>
          </a:prstGeom>
          <a:noFill/>
        </p:spPr>
        <p:txBody>
          <a:bodyPr wrap="square" rtlCol="0">
            <a:spAutoFit/>
          </a:bodyPr>
          <a:lstStyle/>
          <a:p>
            <a:pPr algn="ctr"/>
            <a:r>
              <a:rPr lang="en-GB" sz="2400" b="1" dirty="0" smtClean="0">
                <a:latin typeface="Arial Black" panose="020B0A04020102020204" pitchFamily="34" charset="0"/>
              </a:rPr>
              <a:t>Different Perspectives</a:t>
            </a:r>
            <a:endParaRPr lang="en-GB" sz="2400" dirty="0">
              <a:latin typeface="Arial Black" panose="020B0A04020102020204" pitchFamily="34" charset="0"/>
            </a:endParaRPr>
          </a:p>
        </p:txBody>
      </p:sp>
      <p:sp>
        <p:nvSpPr>
          <p:cNvPr id="3" name="TextBox 2"/>
          <p:cNvSpPr txBox="1"/>
          <p:nvPr/>
        </p:nvSpPr>
        <p:spPr>
          <a:xfrm>
            <a:off x="2897502" y="170121"/>
            <a:ext cx="439544" cy="707886"/>
          </a:xfrm>
          <a:prstGeom prst="rect">
            <a:avLst/>
          </a:prstGeom>
          <a:noFill/>
        </p:spPr>
        <p:txBody>
          <a:bodyPr wrap="none" rtlCol="0">
            <a:spAutoFit/>
          </a:bodyPr>
          <a:lstStyle/>
          <a:p>
            <a:r>
              <a:rPr lang="en-GB" sz="4000" dirty="0"/>
              <a:t>=</a:t>
            </a:r>
          </a:p>
        </p:txBody>
      </p:sp>
      <p:sp>
        <p:nvSpPr>
          <p:cNvPr id="11" name="TextBox 10"/>
          <p:cNvSpPr txBox="1"/>
          <p:nvPr/>
        </p:nvSpPr>
        <p:spPr>
          <a:xfrm>
            <a:off x="5849444" y="116632"/>
            <a:ext cx="490840" cy="830997"/>
          </a:xfrm>
          <a:prstGeom prst="rect">
            <a:avLst/>
          </a:prstGeom>
          <a:noFill/>
        </p:spPr>
        <p:txBody>
          <a:bodyPr wrap="none" rtlCol="0">
            <a:spAutoFit/>
          </a:bodyPr>
          <a:lstStyle/>
          <a:p>
            <a:r>
              <a:rPr lang="en-GB" sz="4800" dirty="0"/>
              <a:t>+</a:t>
            </a:r>
          </a:p>
        </p:txBody>
      </p:sp>
      <p:sp>
        <p:nvSpPr>
          <p:cNvPr id="9" name="Title 8"/>
          <p:cNvSpPr>
            <a:spLocks noGrp="1"/>
          </p:cNvSpPr>
          <p:nvPr>
            <p:ph type="title"/>
          </p:nvPr>
        </p:nvSpPr>
        <p:spPr>
          <a:xfrm>
            <a:off x="328359" y="1091645"/>
            <a:ext cx="8229600" cy="5649723"/>
          </a:xfrm>
        </p:spPr>
        <p:txBody>
          <a:bodyPr anchor="t" anchorCtr="0">
            <a:noAutofit/>
          </a:bodyPr>
          <a:lstStyle/>
          <a:p>
            <a:pPr algn="l"/>
            <a:r>
              <a:rPr lang="en-GB" sz="2400" b="1" dirty="0" smtClean="0">
                <a:latin typeface="Verdana" panose="020B0604030504040204" pitchFamily="34" charset="0"/>
                <a:ea typeface="Verdana" panose="020B0604030504040204" pitchFamily="34" charset="0"/>
                <a:cs typeface="Verdana" panose="020B0604030504040204" pitchFamily="34" charset="0"/>
              </a:rPr>
              <a:t>Examples of Best Practice:  </a:t>
            </a:r>
            <a:r>
              <a:rPr lang="en-GB" sz="2400" dirty="0" smtClean="0">
                <a:latin typeface="Verdana" panose="020B0604030504040204" pitchFamily="34" charset="0"/>
                <a:ea typeface="Verdana" panose="020B0604030504040204" pitchFamily="34" charset="0"/>
                <a:cs typeface="Verdana" panose="020B0604030504040204" pitchFamily="34" charset="0"/>
              </a:rPr>
              <a:t/>
            </a:r>
            <a:br>
              <a:rPr lang="en-GB" sz="2400" dirty="0" smtClean="0">
                <a:latin typeface="Verdana" panose="020B0604030504040204" pitchFamily="34" charset="0"/>
                <a:ea typeface="Verdana" panose="020B0604030504040204" pitchFamily="34" charset="0"/>
                <a:cs typeface="Verdana" panose="020B0604030504040204" pitchFamily="34" charset="0"/>
              </a:rPr>
            </a:br>
            <a:r>
              <a:rPr lang="en-GB" sz="2400" dirty="0" smtClean="0">
                <a:latin typeface="Verdana" panose="020B0604030504040204" pitchFamily="34" charset="0"/>
                <a:ea typeface="Verdana" panose="020B0604030504040204" pitchFamily="34" charset="0"/>
                <a:cs typeface="Verdana" panose="020B0604030504040204" pitchFamily="34" charset="0"/>
              </a:rPr>
              <a:t/>
            </a:r>
            <a:br>
              <a:rPr lang="en-GB" sz="2400" dirty="0" smtClean="0">
                <a:latin typeface="Verdana" panose="020B0604030504040204" pitchFamily="34" charset="0"/>
                <a:ea typeface="Verdana" panose="020B0604030504040204" pitchFamily="34" charset="0"/>
                <a:cs typeface="Verdana" panose="020B0604030504040204" pitchFamily="34" charset="0"/>
              </a:rPr>
            </a:br>
            <a:r>
              <a:rPr lang="en-GB" sz="2400" dirty="0" smtClean="0">
                <a:latin typeface="Verdana" panose="020B0604030504040204" pitchFamily="34" charset="0"/>
                <a:ea typeface="Verdana" panose="020B0604030504040204" pitchFamily="34" charset="0"/>
                <a:cs typeface="Verdana" panose="020B0604030504040204" pitchFamily="34" charset="0"/>
              </a:rPr>
              <a:t>Apply  User Experience and Design methodology to internal process and practices.  Offers a different perspective which builds in Accessibility.</a:t>
            </a:r>
            <a:br>
              <a:rPr lang="en-GB" sz="2400" dirty="0" smtClean="0">
                <a:latin typeface="Verdana" panose="020B0604030504040204" pitchFamily="34" charset="0"/>
                <a:ea typeface="Verdana" panose="020B0604030504040204" pitchFamily="34" charset="0"/>
                <a:cs typeface="Verdana" panose="020B0604030504040204" pitchFamily="34" charset="0"/>
              </a:rPr>
            </a:br>
            <a:r>
              <a:rPr lang="en-GB" sz="2400" dirty="0">
                <a:latin typeface="Verdana" panose="020B0604030504040204" pitchFamily="34" charset="0"/>
                <a:ea typeface="Verdana" panose="020B0604030504040204" pitchFamily="34" charset="0"/>
                <a:cs typeface="Verdana" panose="020B0604030504040204" pitchFamily="34" charset="0"/>
              </a:rPr>
              <a:t/>
            </a:r>
            <a:br>
              <a:rPr lang="en-GB" sz="2400" dirty="0">
                <a:latin typeface="Verdana" panose="020B0604030504040204" pitchFamily="34" charset="0"/>
                <a:ea typeface="Verdana" panose="020B0604030504040204" pitchFamily="34" charset="0"/>
                <a:cs typeface="Verdana" panose="020B0604030504040204" pitchFamily="34" charset="0"/>
              </a:rPr>
            </a:br>
            <a:r>
              <a:rPr lang="en-GB" sz="2400" dirty="0" smtClean="0">
                <a:latin typeface="Verdana" panose="020B0604030504040204" pitchFamily="34" charset="0"/>
                <a:ea typeface="Verdana" panose="020B0604030504040204" pitchFamily="34" charset="0"/>
                <a:cs typeface="Verdana" panose="020B0604030504040204" pitchFamily="34" charset="0"/>
              </a:rPr>
              <a:t>Obtain senior level buy-in for any change programme.</a:t>
            </a:r>
            <a:br>
              <a:rPr lang="en-GB" sz="2400" dirty="0" smtClean="0">
                <a:latin typeface="Verdana" panose="020B0604030504040204" pitchFamily="34" charset="0"/>
                <a:ea typeface="Verdana" panose="020B0604030504040204" pitchFamily="34" charset="0"/>
                <a:cs typeface="Verdana" panose="020B0604030504040204" pitchFamily="34" charset="0"/>
              </a:rPr>
            </a:br>
            <a:r>
              <a:rPr lang="en-GB" sz="2400" dirty="0" smtClean="0">
                <a:latin typeface="Verdana" panose="020B0604030504040204" pitchFamily="34" charset="0"/>
                <a:ea typeface="Verdana" panose="020B0604030504040204" pitchFamily="34" charset="0"/>
                <a:cs typeface="Verdana" panose="020B0604030504040204" pitchFamily="34" charset="0"/>
              </a:rPr>
              <a:t/>
            </a:r>
            <a:br>
              <a:rPr lang="en-GB" sz="2400" dirty="0" smtClean="0">
                <a:latin typeface="Verdana" panose="020B0604030504040204" pitchFamily="34" charset="0"/>
                <a:ea typeface="Verdana" panose="020B0604030504040204" pitchFamily="34" charset="0"/>
                <a:cs typeface="Verdana" panose="020B0604030504040204" pitchFamily="34" charset="0"/>
              </a:rPr>
            </a:br>
            <a:r>
              <a:rPr lang="en-GB" sz="2400" dirty="0" smtClean="0">
                <a:latin typeface="Verdana" panose="020B0604030504040204" pitchFamily="34" charset="0"/>
                <a:ea typeface="Verdana" panose="020B0604030504040204" pitchFamily="34" charset="0"/>
                <a:cs typeface="Verdana" panose="020B0604030504040204" pitchFamily="34" charset="0"/>
              </a:rPr>
              <a:t>Allow any change process initially to grow organically, rather than apply targets too soon.  The change required is Cultural and people need to feel comfortable to disclose.  Attempts to measure success too soon will not identify early progress and risk derailing the change programme. </a:t>
            </a:r>
            <a:r>
              <a:rPr lang="en-GB" sz="2400" dirty="0">
                <a:latin typeface="Verdana" panose="020B0604030504040204" pitchFamily="34" charset="0"/>
                <a:ea typeface="Verdana" panose="020B0604030504040204" pitchFamily="34" charset="0"/>
                <a:cs typeface="Verdana" panose="020B0604030504040204" pitchFamily="34" charset="0"/>
              </a:rPr>
              <a:t/>
            </a:r>
            <a:br>
              <a:rPr lang="en-GB" sz="2400" dirty="0">
                <a:latin typeface="Verdana" panose="020B0604030504040204" pitchFamily="34" charset="0"/>
                <a:ea typeface="Verdana" panose="020B0604030504040204" pitchFamily="34" charset="0"/>
                <a:cs typeface="Verdana" panose="020B0604030504040204" pitchFamily="34" charset="0"/>
              </a:rPr>
            </a:br>
            <a:r>
              <a:rPr lang="en-GB" sz="2400" dirty="0" smtClean="0">
                <a:latin typeface="Verdana" panose="020B0604030504040204" pitchFamily="34" charset="0"/>
                <a:ea typeface="Verdana" panose="020B0604030504040204" pitchFamily="34" charset="0"/>
                <a:cs typeface="Verdana" panose="020B0604030504040204" pitchFamily="34" charset="0"/>
              </a:rPr>
              <a:t>  </a:t>
            </a:r>
            <a:endParaRPr lang="en-GB"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194670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2927</TotalTime>
  <Words>667</Words>
  <Application>Microsoft Office PowerPoint</Application>
  <PresentationFormat>On-screen Show (4:3)</PresentationFormat>
  <Paragraphs>74</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Stigma</vt:lpstr>
      <vt:lpstr>PowerPoint Presentation</vt:lpstr>
      <vt:lpstr>PowerPoint Presentation</vt:lpstr>
      <vt:lpstr>Accessibility  </vt:lpstr>
      <vt:lpstr>PowerPoint Presentation</vt:lpstr>
      <vt:lpstr>PowerPoint Presentation</vt:lpstr>
      <vt:lpstr>Recruitment &amp; Retention</vt:lpstr>
      <vt:lpstr>Examples of Best Practice:    Apply  User Experience and Design methodology to internal process and practices.  Offers a different perspective which builds in Accessibility.  Obtain senior level buy-in for any change programme.  Allow any change process initially to grow organically, rather than apply targets too soon.  The change required is Cultural and people need to feel comfortable to disclose.  Attempts to measure success too soon will not identify early progress and risk derailing the change programme.    </vt:lpstr>
    </vt:vector>
  </TitlesOfParts>
  <Company>BBC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 Gilroy;Leena Haque</dc:creator>
  <cp:lastModifiedBy>Sean Gilroy</cp:lastModifiedBy>
  <cp:revision>81</cp:revision>
  <dcterms:created xsi:type="dcterms:W3CDTF">2016-11-02T08:38:10Z</dcterms:created>
  <dcterms:modified xsi:type="dcterms:W3CDTF">2017-03-27T16:26:25Z</dcterms:modified>
</cp:coreProperties>
</file>