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5" r:id="rId3"/>
    <p:sldId id="370" r:id="rId4"/>
    <p:sldId id="364" r:id="rId5"/>
    <p:sldId id="315" r:id="rId6"/>
    <p:sldId id="360" r:id="rId7"/>
    <p:sldId id="363" r:id="rId8"/>
    <p:sldId id="369" r:id="rId9"/>
    <p:sldId id="371" r:id="rId10"/>
    <p:sldId id="372" r:id="rId11"/>
    <p:sldId id="286" r:id="rId12"/>
    <p:sldId id="287" r:id="rId13"/>
    <p:sldId id="368" r:id="rId14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/>
  <p:clrMru>
    <a:srgbClr val="5EA83F"/>
    <a:srgbClr val="FF5944"/>
    <a:srgbClr val="7D13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94" autoAdjust="0"/>
    <p:restoredTop sz="94708" autoAdjust="0"/>
  </p:normalViewPr>
  <p:slideViewPr>
    <p:cSldViewPr snapToGrid="0" snapToObjects="1">
      <p:cViewPr>
        <p:scale>
          <a:sx n="100" d="100"/>
          <a:sy n="100" d="100"/>
        </p:scale>
        <p:origin x="-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2024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81734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z="2400" dirty="0" smtClean="0"/>
              <a:t>Neurodiversity at Work </a:t>
            </a:r>
          </a:p>
          <a:p>
            <a:r>
              <a:rPr lang="en-GB" sz="1600" dirty="0" smtClean="0"/>
              <a:t>Presented by Jo Todd  </a:t>
            </a:r>
          </a:p>
          <a:p>
            <a:r>
              <a:rPr lang="en-GB" sz="1400" dirty="0" smtClean="0"/>
              <a:t>5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December 2016</a:t>
            </a:r>
          </a:p>
          <a:p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182E1-8440-440D-9325-47FBD81C739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68275" y="8658225"/>
            <a:ext cx="634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tabLst>
                <a:tab pos="6099175" algn="r"/>
                <a:tab pos="7812088" algn="r"/>
              </a:tabLst>
            </a:pPr>
            <a:r>
              <a:rPr lang="en-GB" sz="1200" b="0" dirty="0">
                <a:latin typeface="Arial" pitchFamily="-84" charset="0"/>
              </a:rPr>
              <a:t>All Material </a:t>
            </a:r>
            <a:r>
              <a:rPr lang="en-GB" sz="1200" b="0" dirty="0" smtClean="0">
                <a:latin typeface="Arial" pitchFamily="-84" charset="0"/>
              </a:rPr>
              <a:t>©Jo Todd 2016 </a:t>
            </a:r>
            <a:r>
              <a:rPr lang="en-GB" sz="1200" b="0" dirty="0">
                <a:latin typeface="Arial" pitchFamily="-84" charset="0"/>
              </a:rPr>
              <a:t>	</a:t>
            </a:r>
            <a:r>
              <a:rPr lang="en-GB" sz="1200" b="0" dirty="0" smtClean="0">
                <a:latin typeface="Arial" pitchFamily="-84" charset="0"/>
              </a:rPr>
              <a:t>www.ndagency.co.uk</a:t>
            </a:r>
          </a:p>
          <a:p>
            <a:pPr>
              <a:tabLst>
                <a:tab pos="6099175" algn="r"/>
                <a:tab pos="7812088" algn="r"/>
              </a:tabLst>
            </a:pPr>
            <a:r>
              <a:rPr lang="en-GB" sz="1200" b="0" dirty="0">
                <a:latin typeface="Arial" pitchFamily="-84" charset="0"/>
              </a:rPr>
              <a:t>Old Village Stores Chedworth Cheltenham Glos. GL54 4AA	 Tel:</a:t>
            </a:r>
            <a:r>
              <a:rPr lang="en-GB" sz="1200" b="0" dirty="0" smtClean="0">
                <a:latin typeface="Arial" pitchFamily="-84" charset="0"/>
              </a:rPr>
              <a:t> 0333 006 2161</a:t>
            </a:r>
            <a:endParaRPr lang="en-GB" sz="1200" b="0" dirty="0">
              <a:latin typeface="Arial" pitchFamily="-84" charset="0"/>
            </a:endParaRPr>
          </a:p>
        </p:txBody>
      </p:sp>
      <p:pic>
        <p:nvPicPr>
          <p:cNvPr id="10" name="Picture 9" descr="ND Agency Logo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79" y="63500"/>
            <a:ext cx="527695" cy="5276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3775" y="6573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  <a:latin typeface="Skia"/>
                <a:cs typeface="Skia"/>
              </a:rPr>
              <a:t>The Neurodiverse Agency</a:t>
            </a:r>
            <a:endParaRPr lang="en-GB" sz="1400" b="1" dirty="0">
              <a:solidFill>
                <a:schemeClr val="tx2">
                  <a:lumMod val="75000"/>
                </a:schemeClr>
              </a:solidFill>
              <a:latin typeface="Skia"/>
              <a:cs typeface="Sk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8957B-6358-40F6-B664-885523D17E35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72BA8-F9F8-4514-8501-571583DF605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8635-BDC3-CD4F-8370-501FF8CDC5C6}" type="slidenum">
              <a:rPr lang="en-GB"/>
              <a:pPr/>
              <a:t>4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655F7-DFC3-1C47-B871-C453AEAD7AD0}" type="slidenum">
              <a:rPr lang="en-GB">
                <a:latin typeface="Times New Roman" pitchFamily="-111" charset="0"/>
              </a:rPr>
              <a:pPr/>
              <a:t>5</a:t>
            </a:fld>
            <a:endParaRPr lang="en-GB" dirty="0">
              <a:latin typeface="Times New Roman" pitchFamily="-111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>
              <a:latin typeface="Century Gothic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6C36E-BF90-4B24-AC44-9F595C0026E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Century Gothic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F3208A-F570-2940-9F89-5C460681CDB6}" type="slidenum">
              <a:rPr lang="en-GB"/>
              <a:pPr/>
              <a:t>7</a:t>
            </a:fld>
            <a:endParaRPr lang="en-GB"/>
          </a:p>
        </p:txBody>
      </p:sp>
      <p:sp>
        <p:nvSpPr>
          <p:cNvPr id="265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GB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gradFill rotWithShape="0">
          <a:gsLst>
            <a:gs pos="0">
              <a:srgbClr val="D1DCF7"/>
            </a:gs>
            <a:gs pos="100000">
              <a:srgbClr val="E5E5E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5" name="Rectangle 10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209926" name="Rectangle 10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effectLst>
            <a:outerShdw blurRad="63500" dist="29783" dir="6914402" algn="ctr" rotWithShape="0">
              <a:schemeClr val="bg2">
                <a:alpha val="89999"/>
              </a:schemeClr>
            </a:outerShdw>
          </a:effectLst>
        </p:spPr>
        <p:txBody>
          <a:bodyPr/>
          <a:lstStyle>
            <a:lvl1pPr marL="0" indent="0" algn="ctr">
              <a:buFont typeface="Wingdings" pitchFamily="96" charset="2"/>
              <a:buNone/>
              <a:defRPr>
                <a:solidFill>
                  <a:srgbClr val="000080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z="1400">
                <a:latin typeface="Arial" pitchFamily="44" charset="0"/>
              </a:defRPr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Arial" pitchFamily="44" charset="0"/>
              </a:defRPr>
            </a:lvl1pPr>
          </a:lstStyle>
          <a:p>
            <a:endParaRPr lang="en-GB" dirty="0"/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400">
                <a:latin typeface="Arial" pitchFamily="44" charset="0"/>
              </a:defRPr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D Agency Logo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1200" y="263847"/>
            <a:ext cx="900000" cy="900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91200" y="359904"/>
            <a:ext cx="261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0" dirty="0" smtClean="0">
                <a:solidFill>
                  <a:schemeClr val="tx2">
                    <a:lumMod val="75000"/>
                  </a:schemeClr>
                </a:solidFill>
                <a:latin typeface="Skia"/>
                <a:cs typeface="Skia"/>
              </a:rPr>
              <a:t>The Neurodiverse Agency</a:t>
            </a:r>
            <a:endParaRPr lang="en-GB" sz="2200" b="0" dirty="0">
              <a:solidFill>
                <a:schemeClr val="tx2">
                  <a:lumMod val="75000"/>
                </a:schemeClr>
              </a:solidFill>
              <a:latin typeface="Skia"/>
              <a:cs typeface="Ski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828800" y="1676400"/>
            <a:ext cx="3352800" cy="4454525"/>
          </a:xfrm>
        </p:spPr>
        <p:txBody>
          <a:bodyPr/>
          <a:lstStyle/>
          <a:p>
            <a:pPr lvl="0"/>
            <a:r>
              <a:rPr lang="en-GB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0" y="1676400"/>
            <a:ext cx="3352800" cy="4454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8800" y="1676400"/>
            <a:ext cx="3352800" cy="44545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334000" y="1676400"/>
            <a:ext cx="3352800" cy="4454525"/>
          </a:xfrm>
        </p:spPr>
        <p:txBody>
          <a:bodyPr/>
          <a:lstStyle/>
          <a:p>
            <a:pPr lvl="0"/>
            <a:r>
              <a:rPr lang="en-GB" noProof="0" dirty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8800" y="1676400"/>
            <a:ext cx="6858000" cy="4454525"/>
          </a:xfrm>
        </p:spPr>
        <p:txBody>
          <a:bodyPr/>
          <a:lstStyle/>
          <a:p>
            <a:pPr lvl="0"/>
            <a:r>
              <a:rPr lang="en-GB" noProof="0" dirty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33528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76400"/>
            <a:ext cx="33528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DF2F-A6B7-4148-8910-40E3C3519EF0}" type="datetimeFigureOut">
              <a:rPr lang="en-GB" smtClean="0"/>
              <a:pPr/>
              <a:t>3/16/17</a:t>
            </a:fld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1D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828800" y="1676400"/>
            <a:ext cx="68580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entury Gothic" pitchFamily="44" charset="0"/>
              </a:defRPr>
            </a:lvl1pPr>
          </a:lstStyle>
          <a:p>
            <a:r>
              <a:rPr lang="en-GB" dirty="0" smtClean="0"/>
              <a:t>Copy right Jo Todd, 2017</a:t>
            </a:r>
            <a:endParaRPr lang="en-GB" dirty="0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Century Gothic" pitchFamily="44" charset="0"/>
              </a:defRPr>
            </a:lvl1pPr>
          </a:lstStyle>
          <a:p>
            <a:endParaRPr lang="en-GB" dirty="0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686800" y="6553200"/>
            <a:ext cx="45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44" charset="0"/>
              </a:defRPr>
            </a:lvl1pPr>
          </a:lstStyle>
          <a:p>
            <a:fld id="{925E69DD-6B19-461B-9254-4CBFD2D7E80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136525" y="6545263"/>
            <a:ext cx="103101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900" dirty="0">
                <a:latin typeface="Century Gothic" pitchFamily="44" charset="0"/>
              </a:rPr>
              <a:t>© </a:t>
            </a:r>
            <a:r>
              <a:rPr lang="en-GB" sz="900" dirty="0" smtClean="0">
                <a:latin typeface="Century Gothic" pitchFamily="44" charset="0"/>
              </a:rPr>
              <a:t>2017 Jo </a:t>
            </a:r>
            <a:r>
              <a:rPr lang="en-GB" sz="900" dirty="0" smtClean="0">
                <a:latin typeface="Century Gothic" pitchFamily="44" charset="0"/>
              </a:rPr>
              <a:t>Todd</a:t>
            </a:r>
            <a:endParaRPr lang="en-GB" sz="900" dirty="0">
              <a:latin typeface="Century Gothic" pitchFamily="44" charset="0"/>
            </a:endParaRPr>
          </a:p>
        </p:txBody>
      </p:sp>
      <p:pic>
        <p:nvPicPr>
          <p:cNvPr id="13" name="Picture 12" descr="ND Agency Logo3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736704" y="6230471"/>
            <a:ext cx="527695" cy="52769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264400" y="623270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tx2">
                    <a:lumMod val="75000"/>
                  </a:schemeClr>
                </a:solidFill>
                <a:latin typeface="Skia"/>
                <a:cs typeface="Skia"/>
              </a:rPr>
              <a:t>The Neurodiverse Agency</a:t>
            </a:r>
            <a:endParaRPr lang="en-GB" sz="1400" b="0" dirty="0">
              <a:solidFill>
                <a:schemeClr val="tx2">
                  <a:lumMod val="75000"/>
                </a:schemeClr>
              </a:solidFill>
              <a:latin typeface="Skia"/>
              <a:cs typeface="Ski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80"/>
          </a:solidFill>
          <a:latin typeface="Century Gothic" pitchFamily="9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84" charset="2"/>
        <a:buChar char="n"/>
        <a:defRPr sz="32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-84" charset="2"/>
        <a:buChar char="n"/>
        <a:defRPr sz="2800">
          <a:solidFill>
            <a:schemeClr val="tx2"/>
          </a:solidFill>
          <a:latin typeface="+mn-lt"/>
          <a:ea typeface="ＭＳ Ｐゴシック" pitchFamily="9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-84" charset="2"/>
        <a:buChar char="n"/>
        <a:defRPr sz="2400">
          <a:solidFill>
            <a:schemeClr val="tx2"/>
          </a:solidFill>
          <a:latin typeface="+mn-lt"/>
          <a:ea typeface="ＭＳ Ｐゴシック" pitchFamily="9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-84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-84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96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96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96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96" charset="2"/>
        <a:buChar char="n"/>
        <a:defRPr sz="2000">
          <a:solidFill>
            <a:schemeClr val="tx2"/>
          </a:solidFill>
          <a:latin typeface="+mn-lt"/>
          <a:ea typeface="ＭＳ Ｐゴシック" pitchFamily="96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Applications/Microsoft%20Office%202008/Microsoft%20PowerPoint.app/Contents/MacOS//Users/jotodd/Desktop/Tomato%20tomaato.m4a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57997" y="1256427"/>
            <a:ext cx="8632003" cy="3052409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Westminster Achieve Ability </a:t>
            </a:r>
            <a:r>
              <a:rPr lang="en-US" sz="2400" dirty="0" smtClean="0">
                <a:latin typeface="+mn-lt"/>
              </a:rPr>
              <a:t>Commission inquiry into recruitment practice for dyslexic </a:t>
            </a:r>
            <a:r>
              <a:rPr lang="en-US" sz="2400" dirty="0" smtClean="0">
                <a:latin typeface="+mn-lt"/>
              </a:rPr>
              <a:t>and  </a:t>
            </a:r>
            <a:r>
              <a:rPr lang="en-US" sz="2400" dirty="0" err="1" smtClean="0">
                <a:latin typeface="+mn-lt"/>
              </a:rPr>
              <a:t>neurodivergent</a:t>
            </a:r>
            <a:r>
              <a:rPr lang="en-US" sz="2400" dirty="0" smtClean="0">
                <a:latin typeface="+mn-lt"/>
              </a:rPr>
              <a:t>  people</a:t>
            </a:r>
            <a:r>
              <a:rPr lang="en-US" sz="3200" dirty="0" smtClean="0">
                <a:latin typeface="+mn-lt"/>
              </a:rPr>
              <a:t>.</a:t>
            </a:r>
            <a:br>
              <a:rPr lang="en-US" sz="3200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Opening </a:t>
            </a:r>
            <a:r>
              <a:rPr lang="en-US" sz="3600" b="1" dirty="0" smtClean="0">
                <a:latin typeface="+mn-lt"/>
              </a:rPr>
              <a:t>doors </a:t>
            </a:r>
            <a:r>
              <a:rPr lang="en-US" sz="3600" b="1" dirty="0" smtClean="0">
                <a:latin typeface="+mn-lt"/>
              </a:rPr>
              <a:t>to  employment</a:t>
            </a:r>
            <a:r>
              <a:rPr lang="en-GB" sz="3600" b="1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3200" dirty="0" smtClean="0">
                <a:latin typeface="+mn-lt"/>
                <a:ea typeface="ＭＳ Ｐゴシック" pitchFamily="-111" charset="-128"/>
                <a:cs typeface="ＭＳ Ｐゴシック" pitchFamily="-111" charset="-128"/>
              </a:rPr>
              <a:t>.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155700" y="3835401"/>
            <a:ext cx="6629793" cy="1168399"/>
          </a:xfrm>
        </p:spPr>
        <p:txBody>
          <a:bodyPr/>
          <a:lstStyle/>
          <a:p>
            <a:r>
              <a:rPr lang="en-GB" dirty="0" smtClean="0">
                <a:ea typeface="ＭＳ Ｐゴシック" pitchFamily="-111" charset="-128"/>
                <a:cs typeface="ＭＳ Ｐゴシック" pitchFamily="-111" charset="-128"/>
              </a:rPr>
              <a:t>Witness</a:t>
            </a:r>
            <a:br>
              <a:rPr lang="en-GB" dirty="0" smtClean="0">
                <a:ea typeface="ＭＳ Ｐゴシック" pitchFamily="-111" charset="-128"/>
                <a:cs typeface="ＭＳ Ｐゴシック" pitchFamily="-111" charset="-128"/>
              </a:rPr>
            </a:br>
            <a:endParaRPr lang="en-GB" dirty="0" smtClean="0">
              <a:ea typeface="ＭＳ Ｐゴシック" pitchFamily="-111" charset="-128"/>
              <a:cs typeface="ＭＳ Ｐゴシック" pitchFamily="-111" charset="-128"/>
            </a:endParaRPr>
          </a:p>
          <a:p>
            <a:r>
              <a:rPr lang="en-GB" dirty="0" smtClean="0">
                <a:ea typeface="ＭＳ Ｐゴシック" pitchFamily="-111" charset="-128"/>
                <a:cs typeface="ＭＳ Ｐゴシック" pitchFamily="-111" charset="-128"/>
              </a:rPr>
              <a:t>Jo Todd </a:t>
            </a:r>
            <a:r>
              <a:rPr lang="en-GB" dirty="0" smtClean="0"/>
              <a:t>20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March</a:t>
            </a:r>
            <a:r>
              <a:rPr lang="en-GB" dirty="0" smtClean="0"/>
              <a:t> 2017</a:t>
            </a:r>
            <a:endParaRPr lang="en-GB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7997" y="6141826"/>
            <a:ext cx="84424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tabLst>
                <a:tab pos="6099175" algn="r"/>
                <a:tab pos="7812088" algn="r"/>
              </a:tabLst>
            </a:pPr>
            <a:r>
              <a:rPr lang="en-GB" sz="1400" b="0" dirty="0">
                <a:solidFill>
                  <a:schemeClr val="tx2"/>
                </a:solidFill>
                <a:latin typeface="Arial" pitchFamily="-84" charset="0"/>
              </a:rPr>
              <a:t>All Material </a:t>
            </a:r>
            <a:r>
              <a:rPr lang="en-GB" sz="1400" b="0" dirty="0" smtClean="0">
                <a:solidFill>
                  <a:schemeClr val="tx2"/>
                </a:solidFill>
                <a:latin typeface="Arial" pitchFamily="-84" charset="0"/>
              </a:rPr>
              <a:t>©Jo Todd </a:t>
            </a:r>
            <a:r>
              <a:rPr lang="en-GB" sz="1400" b="0" dirty="0" smtClean="0">
                <a:solidFill>
                  <a:schemeClr val="tx2"/>
                </a:solidFill>
                <a:latin typeface="Arial" pitchFamily="-84" charset="0"/>
              </a:rPr>
              <a:t>2017	</a:t>
            </a:r>
            <a:r>
              <a:rPr lang="en-GB" sz="1400" b="0" dirty="0" smtClean="0">
                <a:solidFill>
                  <a:schemeClr val="tx2"/>
                </a:solidFill>
                <a:latin typeface="Arial" pitchFamily="-84" charset="0"/>
              </a:rPr>
              <a:t>	www.ndagency.co.uk</a:t>
            </a:r>
          </a:p>
          <a:p>
            <a:pPr>
              <a:tabLst>
                <a:tab pos="6099175" algn="r"/>
                <a:tab pos="7812088" algn="r"/>
              </a:tabLst>
            </a:pPr>
            <a:r>
              <a:rPr lang="en-GB" sz="1400" b="0" dirty="0">
                <a:solidFill>
                  <a:schemeClr val="tx2"/>
                </a:solidFill>
                <a:latin typeface="Arial" pitchFamily="-84" charset="0"/>
              </a:rPr>
              <a:t>Old Village Stores Chedworth Cheltenham Glos. GL54 4AA</a:t>
            </a:r>
            <a:r>
              <a:rPr lang="en-GB" sz="1200" b="0" dirty="0">
                <a:solidFill>
                  <a:schemeClr val="tx2"/>
                </a:solidFill>
                <a:latin typeface="Arial" pitchFamily="-84" charset="0"/>
              </a:rPr>
              <a:t>	</a:t>
            </a:r>
            <a:r>
              <a:rPr lang="en-GB" sz="1200" b="0" dirty="0" smtClean="0">
                <a:solidFill>
                  <a:schemeClr val="tx2"/>
                </a:solidFill>
                <a:latin typeface="Arial" pitchFamily="-84" charset="0"/>
              </a:rPr>
              <a:t> 	Tel</a:t>
            </a:r>
            <a:r>
              <a:rPr lang="en-GB" sz="1200" b="0" dirty="0">
                <a:solidFill>
                  <a:schemeClr val="tx2"/>
                </a:solidFill>
                <a:latin typeface="Arial" pitchFamily="-84" charset="0"/>
              </a:rPr>
              <a:t>:</a:t>
            </a:r>
            <a:r>
              <a:rPr lang="en-GB" sz="1200" b="0" dirty="0" smtClean="0">
                <a:solidFill>
                  <a:schemeClr val="tx2"/>
                </a:solidFill>
                <a:latin typeface="Arial" pitchFamily="-84" charset="0"/>
              </a:rPr>
              <a:t> 0333 006 2161</a:t>
            </a:r>
            <a:endParaRPr lang="en-GB" sz="1200" b="0" dirty="0">
              <a:solidFill>
                <a:schemeClr val="tx2"/>
              </a:solidFill>
              <a:latin typeface="Arial" pitchFamily="-84" charset="0"/>
            </a:endParaRPr>
          </a:p>
        </p:txBody>
      </p:sp>
      <p:pic>
        <p:nvPicPr>
          <p:cNvPr id="6" name="Tomato tomaato.m4a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96859" y="5308600"/>
            <a:ext cx="803564" cy="368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2409825" y="2071688"/>
            <a:ext cx="4630738" cy="635000"/>
          </a:xfrm>
          <a:prstGeom prst="rect">
            <a:avLst/>
          </a:prstGeom>
          <a:solidFill>
            <a:srgbClr val="5F5F95">
              <a:alpha val="8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1" name="AutoShape 3"/>
          <p:cNvSpPr>
            <a:spLocks noChangeArrowheads="1"/>
          </p:cNvSpPr>
          <p:nvPr/>
        </p:nvSpPr>
        <p:spPr bwMode="auto">
          <a:xfrm>
            <a:off x="3944938" y="2743200"/>
            <a:ext cx="1541462" cy="2006600"/>
          </a:xfrm>
          <a:prstGeom prst="upArrow">
            <a:avLst>
              <a:gd name="adj1" fmla="val 50000"/>
              <a:gd name="adj2" fmla="val 32544"/>
            </a:avLst>
          </a:prstGeom>
          <a:gradFill rotWithShape="0">
            <a:gsLst>
              <a:gs pos="0">
                <a:srgbClr val="A0A0A0"/>
              </a:gs>
              <a:gs pos="100000">
                <a:srgbClr val="E9E9E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4040188" y="3619500"/>
            <a:ext cx="1366837" cy="685800"/>
          </a:xfrm>
          <a:prstGeom prst="rect">
            <a:avLst/>
          </a:prstGeom>
          <a:solidFill>
            <a:schemeClr val="tx2"/>
          </a:solidFill>
          <a:ln w="9525">
            <a:solidFill>
              <a:srgbClr val="6666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400">
                <a:solidFill>
                  <a:schemeClr val="bg1"/>
                </a:solidFill>
                <a:latin typeface="Futura" pitchFamily="-106" charset="0"/>
              </a:rPr>
              <a:t>Reasonable Adjustments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4040188" y="4748213"/>
            <a:ext cx="1366837" cy="685800"/>
          </a:xfrm>
          <a:prstGeom prst="rect">
            <a:avLst/>
          </a:prstGeom>
          <a:solidFill>
            <a:srgbClr val="66CCFF"/>
          </a:solidFill>
          <a:ln w="9525">
            <a:solidFill>
              <a:srgbClr val="6666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400">
                <a:latin typeface="Futura" pitchFamily="-106" charset="0"/>
              </a:rPr>
              <a:t>Recruitment and Appraisal</a:t>
            </a:r>
          </a:p>
        </p:txBody>
      </p:sp>
      <p:sp>
        <p:nvSpPr>
          <p:cNvPr id="304134" name="AutoShape 6"/>
          <p:cNvSpPr>
            <a:spLocks noChangeArrowheads="1"/>
          </p:cNvSpPr>
          <p:nvPr/>
        </p:nvSpPr>
        <p:spPr bwMode="auto">
          <a:xfrm>
            <a:off x="2317750" y="2743200"/>
            <a:ext cx="1541463" cy="2006600"/>
          </a:xfrm>
          <a:prstGeom prst="upArrow">
            <a:avLst>
              <a:gd name="adj1" fmla="val 50000"/>
              <a:gd name="adj2" fmla="val 32544"/>
            </a:avLst>
          </a:prstGeom>
          <a:gradFill rotWithShape="0">
            <a:gsLst>
              <a:gs pos="0">
                <a:srgbClr val="A0A0A0"/>
              </a:gs>
              <a:gs pos="100000">
                <a:srgbClr val="E9E9E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5" name="Rectangle 7"/>
          <p:cNvSpPr>
            <a:spLocks noChangeArrowheads="1"/>
          </p:cNvSpPr>
          <p:nvPr/>
        </p:nvSpPr>
        <p:spPr bwMode="auto">
          <a:xfrm>
            <a:off x="5961063" y="4754563"/>
            <a:ext cx="1366837" cy="685800"/>
          </a:xfrm>
          <a:prstGeom prst="rect">
            <a:avLst/>
          </a:prstGeom>
          <a:solidFill>
            <a:srgbClr val="FF6FCF"/>
          </a:solidFill>
          <a:ln w="9525">
            <a:solidFill>
              <a:srgbClr val="6666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400">
                <a:latin typeface="Futura" pitchFamily="-106" charset="0"/>
              </a:rPr>
              <a:t>Identification</a:t>
            </a:r>
          </a:p>
        </p:txBody>
      </p:sp>
      <p:sp>
        <p:nvSpPr>
          <p:cNvPr id="304136" name="AutoShape 8"/>
          <p:cNvSpPr>
            <a:spLocks noChangeArrowheads="1"/>
          </p:cNvSpPr>
          <p:nvPr/>
        </p:nvSpPr>
        <p:spPr bwMode="auto">
          <a:xfrm>
            <a:off x="5588000" y="2743200"/>
            <a:ext cx="1541463" cy="2006600"/>
          </a:xfrm>
          <a:prstGeom prst="upArrow">
            <a:avLst>
              <a:gd name="adj1" fmla="val 50000"/>
              <a:gd name="adj2" fmla="val 32544"/>
            </a:avLst>
          </a:prstGeom>
          <a:gradFill rotWithShape="0">
            <a:gsLst>
              <a:gs pos="0">
                <a:srgbClr val="A0A0A0"/>
              </a:gs>
              <a:gs pos="100000">
                <a:srgbClr val="E9E9E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5945188" y="3619500"/>
            <a:ext cx="1366837" cy="685800"/>
          </a:xfrm>
          <a:prstGeom prst="rect">
            <a:avLst/>
          </a:prstGeom>
          <a:solidFill>
            <a:srgbClr val="CC66FF"/>
          </a:solidFill>
          <a:ln w="9525">
            <a:solidFill>
              <a:srgbClr val="6666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400">
                <a:latin typeface="Futura" pitchFamily="-106" charset="0"/>
              </a:rPr>
              <a:t>Mentoring</a:t>
            </a: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2178050" y="3630613"/>
            <a:ext cx="1366838" cy="685800"/>
          </a:xfrm>
          <a:prstGeom prst="rect">
            <a:avLst/>
          </a:prstGeom>
          <a:solidFill>
            <a:srgbClr val="00FF80"/>
          </a:solidFill>
          <a:ln w="9525">
            <a:solidFill>
              <a:srgbClr val="666666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lIns="36000" tIns="36000" rIns="36000" bIns="360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400">
                <a:latin typeface="Futura" pitchFamily="-106" charset="0"/>
              </a:rPr>
              <a:t>Staff Training</a:t>
            </a:r>
          </a:p>
        </p:txBody>
      </p:sp>
      <p:sp>
        <p:nvSpPr>
          <p:cNvPr id="304139" name="AutoShape 11"/>
          <p:cNvSpPr>
            <a:spLocks noChangeArrowheads="1"/>
          </p:cNvSpPr>
          <p:nvPr/>
        </p:nvSpPr>
        <p:spPr bwMode="auto">
          <a:xfrm>
            <a:off x="4222750" y="2090738"/>
            <a:ext cx="1008063" cy="592137"/>
          </a:xfrm>
          <a:prstGeom prst="roundRect">
            <a:avLst>
              <a:gd name="adj" fmla="val 16667"/>
            </a:avLst>
          </a:prstGeom>
          <a:solidFill>
            <a:srgbClr val="80004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200">
                <a:solidFill>
                  <a:schemeClr val="bg1"/>
                </a:solidFill>
                <a:latin typeface="Futura" pitchFamily="-106" charset="0"/>
              </a:rPr>
              <a:t>Line </a:t>
            </a:r>
          </a:p>
          <a:p>
            <a:pPr algn="ctr">
              <a:defRPr/>
            </a:pPr>
            <a:r>
              <a:rPr lang="en-GB" sz="1200">
                <a:solidFill>
                  <a:schemeClr val="bg1"/>
                </a:solidFill>
                <a:latin typeface="Futura" pitchFamily="-106" charset="0"/>
              </a:rPr>
              <a:t>Manager</a:t>
            </a:r>
          </a:p>
        </p:txBody>
      </p:sp>
      <p:sp>
        <p:nvSpPr>
          <p:cNvPr id="304140" name="AutoShape 12"/>
          <p:cNvSpPr>
            <a:spLocks noChangeArrowheads="1"/>
          </p:cNvSpPr>
          <p:nvPr/>
        </p:nvSpPr>
        <p:spPr bwMode="auto">
          <a:xfrm>
            <a:off x="2619375" y="2100263"/>
            <a:ext cx="1008063" cy="592137"/>
          </a:xfrm>
          <a:prstGeom prst="roundRect">
            <a:avLst>
              <a:gd name="adj" fmla="val 16667"/>
            </a:avLst>
          </a:prstGeom>
          <a:solidFill>
            <a:srgbClr val="80004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200">
                <a:solidFill>
                  <a:schemeClr val="bg1"/>
                </a:solidFill>
                <a:latin typeface="Futura" pitchFamily="-106" charset="0"/>
              </a:rPr>
              <a:t>Workmates</a:t>
            </a:r>
          </a:p>
        </p:txBody>
      </p:sp>
      <p:sp>
        <p:nvSpPr>
          <p:cNvPr id="304141" name="AutoShape 13"/>
          <p:cNvSpPr>
            <a:spLocks noChangeArrowheads="1"/>
          </p:cNvSpPr>
          <p:nvPr/>
        </p:nvSpPr>
        <p:spPr bwMode="auto">
          <a:xfrm>
            <a:off x="5835650" y="2090738"/>
            <a:ext cx="1008063" cy="592137"/>
          </a:xfrm>
          <a:prstGeom prst="roundRect">
            <a:avLst>
              <a:gd name="adj" fmla="val 16667"/>
            </a:avLst>
          </a:prstGeom>
          <a:solidFill>
            <a:srgbClr val="80004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1200">
                <a:solidFill>
                  <a:schemeClr val="bg1"/>
                </a:solidFill>
                <a:latin typeface="Futura" pitchFamily="-106" charset="0"/>
              </a:rPr>
              <a:t>Individual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54088" y="2073275"/>
            <a:ext cx="7527925" cy="3124200"/>
            <a:chOff x="601" y="1306"/>
            <a:chExt cx="4742" cy="1968"/>
          </a:xfrm>
        </p:grpSpPr>
        <p:sp>
          <p:nvSpPr>
            <p:cNvPr id="60433" name="AutoShape 15"/>
            <p:cNvSpPr>
              <a:spLocks noChangeArrowheads="1"/>
            </p:cNvSpPr>
            <p:nvPr/>
          </p:nvSpPr>
          <p:spPr bwMode="auto">
            <a:xfrm flipH="1">
              <a:off x="4415" y="1306"/>
              <a:ext cx="928" cy="1968"/>
            </a:xfrm>
            <a:prstGeom prst="curvedRightArrow">
              <a:avLst>
                <a:gd name="adj1" fmla="val 42414"/>
                <a:gd name="adj2" fmla="val 84828"/>
                <a:gd name="adj3" fmla="val 33333"/>
              </a:avLst>
            </a:prstGeom>
            <a:solidFill>
              <a:schemeClr val="tx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434" name="AutoShape 16"/>
            <p:cNvSpPr>
              <a:spLocks noChangeArrowheads="1"/>
            </p:cNvSpPr>
            <p:nvPr/>
          </p:nvSpPr>
          <p:spPr bwMode="auto">
            <a:xfrm>
              <a:off x="601" y="1306"/>
              <a:ext cx="934" cy="1968"/>
            </a:xfrm>
            <a:prstGeom prst="curvedRightArrow">
              <a:avLst>
                <a:gd name="adj1" fmla="val 42141"/>
                <a:gd name="adj2" fmla="val 84283"/>
                <a:gd name="adj3" fmla="val 33333"/>
              </a:avLst>
            </a:prstGeom>
            <a:solidFill>
              <a:schemeClr val="tx2">
                <a:alpha val="50195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431" name="Rectangle 17"/>
          <p:cNvSpPr>
            <a:spLocks noGrp="1" noChangeArrowheads="1"/>
          </p:cNvSpPr>
          <p:nvPr>
            <p:ph type="title"/>
          </p:nvPr>
        </p:nvSpPr>
        <p:spPr>
          <a:xfrm>
            <a:off x="1287463" y="268288"/>
            <a:ext cx="7856537" cy="1176337"/>
          </a:xfrm>
        </p:spPr>
        <p:txBody>
          <a:bodyPr/>
          <a:lstStyle/>
          <a:p>
            <a:r>
              <a:rPr lang="en-GB" sz="3600">
                <a:ea typeface="ＭＳ Ｐゴシック" charset="-128"/>
                <a:cs typeface="ＭＳ Ｐゴシック" charset="-128"/>
              </a:rPr>
              <a:t>The Whole Organisation Approach</a:t>
            </a:r>
          </a:p>
        </p:txBody>
      </p:sp>
      <p:pic>
        <p:nvPicPr>
          <p:cNvPr id="304146" name="Picture 18" descr="background trans3.gif                                          000E4C28Ruby HD                        B582D6E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267200"/>
            <a:ext cx="1220788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 animBg="1"/>
      <p:bldP spid="304131" grpId="0" animBg="1"/>
      <p:bldP spid="304132" grpId="0" animBg="1" autoUpdateAnimBg="0"/>
      <p:bldP spid="304133" grpId="0" animBg="1" autoUpdateAnimBg="0"/>
      <p:bldP spid="304134" grpId="0" animBg="1"/>
      <p:bldP spid="304135" grpId="0" animBg="1" autoUpdateAnimBg="0"/>
      <p:bldP spid="304136" grpId="0" animBg="1"/>
      <p:bldP spid="304137" grpId="0" animBg="1" autoUpdateAnimBg="0"/>
      <p:bldP spid="304138" grpId="0" animBg="1" autoUpdateAnimBg="0"/>
      <p:bldP spid="304139" grpId="0" animBg="1" autoUpdateAnimBg="0"/>
      <p:bldP spid="304140" grpId="0" animBg="1" autoUpdateAnimBg="0"/>
      <p:bldP spid="30414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dirty="0" smtClean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Deploying N</a:t>
            </a:r>
            <a:r>
              <a:rPr lang="en-GB" sz="4000" dirty="0" smtClean="0">
                <a:solidFill>
                  <a:srgbClr val="1A1471"/>
                </a:solidFill>
              </a:rPr>
              <a:t>eurodiverse</a:t>
            </a:r>
            <a:r>
              <a:rPr lang="en-GB" sz="4000" dirty="0" smtClean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 talent </a:t>
            </a:r>
            <a:r>
              <a:rPr lang="en-GB" sz="4000" dirty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is not about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38613" y="2229146"/>
            <a:ext cx="4438532" cy="390177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4400" dirty="0" smtClean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  <a:r>
              <a:rPr lang="en-GB" sz="4400" dirty="0" smtClean="0">
                <a:solidFill>
                  <a:srgbClr val="1A1471"/>
                </a:solidFill>
                <a:latin typeface="Arial" charset="0"/>
              </a:rPr>
              <a:t>..</a:t>
            </a:r>
            <a:r>
              <a:rPr lang="en-GB" sz="4400" dirty="0" smtClean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husbanding  </a:t>
            </a:r>
            <a:r>
              <a:rPr lang="en-GB" sz="4400" dirty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 trickle?</a:t>
            </a:r>
          </a:p>
        </p:txBody>
      </p:sp>
      <p:pic>
        <p:nvPicPr>
          <p:cNvPr id="97285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1111250" y="1841500"/>
            <a:ext cx="2959100" cy="38941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When in a</a:t>
            </a:r>
            <a:r>
              <a:rPr lang="en-GB" dirty="0" smtClean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 working </a:t>
            </a:r>
            <a:r>
              <a:rPr lang="en-GB" dirty="0">
                <a:solidFill>
                  <a:srgbClr val="1A1471"/>
                </a:solidFill>
                <a:ea typeface="ＭＳ Ｐゴシック" charset="-128"/>
                <a:cs typeface="ＭＳ Ｐゴシック" charset="-128"/>
              </a:rPr>
              <a:t>environment </a:t>
            </a:r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09749" y="1676400"/>
            <a:ext cx="5285051" cy="4454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2400"/>
              </a:spcAft>
              <a:buFont typeface="Arial" charset="0"/>
              <a:buNone/>
            </a:pPr>
            <a:r>
              <a:rPr lang="en-GB" sz="4000" dirty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…</a:t>
            </a:r>
            <a:r>
              <a:rPr lang="en-GB" dirty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with practical skills and appropriate </a:t>
            </a:r>
            <a:r>
              <a:rPr lang="en-GB" dirty="0" smtClean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structure, </a:t>
            </a:r>
            <a:r>
              <a:rPr lang="en-GB" dirty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you can fully utilise the </a:t>
            </a:r>
            <a:r>
              <a:rPr lang="en-GB" dirty="0" smtClean="0">
                <a:solidFill>
                  <a:srgbClr val="1A147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resource of the Neurodiverse Community.</a:t>
            </a:r>
            <a:endParaRPr lang="en-GB" sz="3600" dirty="0">
              <a:solidFill>
                <a:srgbClr val="1A147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9333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gray">
          <a:xfrm>
            <a:off x="201349" y="2222164"/>
            <a:ext cx="3810000" cy="25828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685800" y="2697162"/>
            <a:ext cx="7772400" cy="1736725"/>
          </a:xfrm>
        </p:spPr>
        <p:txBody>
          <a:bodyPr/>
          <a:lstStyle/>
          <a:p>
            <a:r>
              <a:rPr lang="en-GB" dirty="0" smtClean="0"/>
              <a:t>Jo Todd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err="1" smtClean="0"/>
              <a:t>jotodd@ndagency.co.uk</a:t>
            </a:r>
            <a:endParaRPr lang="en-GB" sz="32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1800"/>
            <a:ext cx="8382000" cy="44831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400" dirty="0" smtClean="0"/>
              <a:t>To  highlight the positive contribution of the </a:t>
            </a:r>
            <a:r>
              <a:rPr lang="en-GB" sz="2400" dirty="0" err="1" smtClean="0"/>
              <a:t>neurodivergent</a:t>
            </a:r>
            <a:r>
              <a:rPr lang="en-GB" sz="2400" dirty="0" smtClean="0"/>
              <a:t> work force when they have the opportunity to enter the work force in a sustainable environment.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T</a:t>
            </a:r>
            <a:r>
              <a:rPr lang="en-GB" sz="2400" dirty="0" smtClean="0"/>
              <a:t>he </a:t>
            </a:r>
            <a:r>
              <a:rPr lang="en-GB" sz="2400" dirty="0" smtClean="0"/>
              <a:t>relevance for 21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Century </a:t>
            </a:r>
            <a:r>
              <a:rPr lang="en-GB" sz="2400" dirty="0" smtClean="0"/>
              <a:t>employers and government to understand the contribution of different thinkers in all areas of the work force .</a:t>
            </a:r>
          </a:p>
          <a:p>
            <a:pPr algn="ctr">
              <a:spcAft>
                <a:spcPts val="1800"/>
              </a:spcAft>
              <a:buNone/>
            </a:pPr>
            <a:r>
              <a:rPr lang="en-GB" sz="3200" dirty="0" smtClean="0">
                <a:latin typeface="Comic Sans MS"/>
                <a:cs typeface="Comic Sans MS"/>
              </a:rPr>
              <a:t>Best practice </a:t>
            </a:r>
            <a:r>
              <a:rPr lang="en-GB" sz="3200" dirty="0" smtClean="0">
                <a:latin typeface="Comic Sans MS"/>
                <a:cs typeface="Comic Sans MS"/>
              </a:rPr>
              <a:t>and the dignity of difference</a:t>
            </a:r>
            <a:endParaRPr lang="en-GB" sz="3200" dirty="0" smtClean="0">
              <a:latin typeface="Comic Sans MS"/>
              <a:cs typeface="Comic Sans MS"/>
            </a:endParaRPr>
          </a:p>
          <a:p>
            <a:pPr>
              <a:spcAft>
                <a:spcPts val="1800"/>
              </a:spcAft>
            </a:pPr>
            <a:endParaRPr lang="en-GB" sz="3200" dirty="0" smtClean="0"/>
          </a:p>
          <a:p>
            <a:pPr>
              <a:spcAft>
                <a:spcPts val="1800"/>
              </a:spcAft>
            </a:pPr>
            <a:endParaRPr lang="en-GB" sz="3200" dirty="0" smtClean="0"/>
          </a:p>
          <a:p>
            <a:pPr>
              <a:spcAft>
                <a:spcPts val="1800"/>
              </a:spcAft>
            </a:pP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876300" y="-31682"/>
            <a:ext cx="7226300" cy="10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0403" tIns="34208" rIns="40403" bIns="34208" anchor="ctr" anchorCtr="1">
            <a:prstTxWarp prst="textNoShape">
              <a:avLst/>
            </a:prstTxWarp>
            <a:spAutoFit/>
          </a:bodyPr>
          <a:lstStyle/>
          <a:p>
            <a:pPr algn="ctr" defTabSz="684213" eaLnBrk="0" hangingPunct="0"/>
            <a:r>
              <a:rPr lang="en-GB" sz="3200" dirty="0" smtClean="0">
                <a:effectLst/>
                <a:latin typeface="Arial" charset="0"/>
              </a:rPr>
              <a:t>Areas of Concern for </a:t>
            </a:r>
            <a:r>
              <a:rPr lang="en-GB" sz="3200" dirty="0" smtClean="0">
                <a:latin typeface="Arial" charset="0"/>
              </a:rPr>
              <a:t>Recruitment and Sustainability of Employment </a:t>
            </a:r>
            <a:endParaRPr lang="en-GB" sz="3200" dirty="0">
              <a:effectLst/>
              <a:latin typeface="Arial" charset="0"/>
            </a:endParaRPr>
          </a:p>
        </p:txBody>
      </p:sp>
      <p:sp>
        <p:nvSpPr>
          <p:cNvPr id="230412" name="Text Box 12"/>
          <p:cNvSpPr txBox="1">
            <a:spLocks noChangeArrowheads="1"/>
          </p:cNvSpPr>
          <p:nvPr/>
        </p:nvSpPr>
        <p:spPr bwMode="auto">
          <a:xfrm>
            <a:off x="876300" y="5174968"/>
            <a:ext cx="1528763" cy="34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0403" tIns="34208" rIns="40403" bIns="34208" anchor="ctr" anchorCtr="1">
            <a:prstTxWarp prst="textNoShape">
              <a:avLst/>
            </a:prstTxWarp>
            <a:spAutoFit/>
          </a:bodyPr>
          <a:lstStyle/>
          <a:p>
            <a:pPr algn="ctr" defTabSz="684213" eaLnBrk="0" hangingPunct="0"/>
            <a:r>
              <a:rPr lang="en-GB" sz="1800" dirty="0" smtClean="0">
                <a:effectLst/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5. </a:t>
            </a:r>
            <a:r>
              <a:rPr lang="en-GB" sz="1800" dirty="0" smtClean="0">
                <a:effectLst/>
                <a:latin typeface="Arial" charset="0"/>
              </a:rPr>
              <a:t>Initial Sift</a:t>
            </a:r>
            <a:endParaRPr lang="en-GB" sz="1800" dirty="0">
              <a:effectLst/>
              <a:latin typeface="Arial" charset="0"/>
            </a:endParaRPr>
          </a:p>
        </p:txBody>
      </p:sp>
      <p:pic>
        <p:nvPicPr>
          <p:cNvPr id="230415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4047" y="2698750"/>
            <a:ext cx="31813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0416" name="Line 16"/>
          <p:cNvSpPr>
            <a:spLocks noChangeShapeType="1"/>
          </p:cNvSpPr>
          <p:nvPr/>
        </p:nvSpPr>
        <p:spPr bwMode="auto">
          <a:xfrm>
            <a:off x="1780380" y="4288868"/>
            <a:ext cx="815975" cy="0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17" name="Line 17"/>
          <p:cNvSpPr>
            <a:spLocks noChangeShapeType="1"/>
          </p:cNvSpPr>
          <p:nvPr/>
        </p:nvSpPr>
        <p:spPr bwMode="auto">
          <a:xfrm flipV="1">
            <a:off x="2205812" y="4876800"/>
            <a:ext cx="762000" cy="381000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 flipV="1">
            <a:off x="4305300" y="4876800"/>
            <a:ext cx="0" cy="979487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>
            <a:off x="1629549" y="3169881"/>
            <a:ext cx="775514" cy="157956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23" name="Line 23"/>
          <p:cNvSpPr>
            <a:spLocks noChangeShapeType="1"/>
          </p:cNvSpPr>
          <p:nvPr/>
        </p:nvSpPr>
        <p:spPr bwMode="auto">
          <a:xfrm flipH="1" flipV="1">
            <a:off x="5987653" y="3471307"/>
            <a:ext cx="871537" cy="327025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26" name="Line 26"/>
          <p:cNvSpPr>
            <a:spLocks noChangeShapeType="1"/>
          </p:cNvSpPr>
          <p:nvPr/>
        </p:nvSpPr>
        <p:spPr bwMode="auto">
          <a:xfrm flipH="1">
            <a:off x="6113860" y="2420936"/>
            <a:ext cx="853280" cy="511175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0428" name="Line 28"/>
          <p:cNvSpPr>
            <a:spLocks noChangeShapeType="1"/>
          </p:cNvSpPr>
          <p:nvPr/>
        </p:nvSpPr>
        <p:spPr bwMode="auto">
          <a:xfrm>
            <a:off x="2152649" y="2219841"/>
            <a:ext cx="492125" cy="533400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972505" y="3471307"/>
            <a:ext cx="233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Accessibility of  marketing  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540500" y="207216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Job specification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540500" y="5257801"/>
            <a:ext cx="2220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Application  process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36551" y="3798332"/>
            <a:ext cx="206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</a:t>
            </a:r>
            <a:r>
              <a:rPr lang="en-GB" dirty="0" smtClean="0"/>
              <a:t> Interview Process</a:t>
            </a:r>
            <a:endParaRPr lang="en-GB" dirty="0"/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 flipH="1" flipV="1">
            <a:off x="5987653" y="4876800"/>
            <a:ext cx="871537" cy="327025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2405063" y="6038165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charset="0"/>
              </a:rPr>
              <a:t>	4. Ease of Disclosure</a:t>
            </a:r>
          </a:p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336551" y="2753241"/>
            <a:ext cx="22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7. Assessment Centres</a:t>
            </a:r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469715" y="1850509"/>
            <a:ext cx="435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8. Probationary/ Trial period</a:t>
            </a:r>
            <a:endParaRPr lang="en-GB" dirty="0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4051300" y="1590675"/>
            <a:ext cx="0" cy="1085849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Line 19"/>
          <p:cNvSpPr>
            <a:spLocks noChangeShapeType="1"/>
          </p:cNvSpPr>
          <p:nvPr/>
        </p:nvSpPr>
        <p:spPr bwMode="auto">
          <a:xfrm>
            <a:off x="4819832" y="1590675"/>
            <a:ext cx="0" cy="1085849"/>
          </a:xfrm>
          <a:prstGeom prst="line">
            <a:avLst/>
          </a:prstGeom>
          <a:noFill/>
          <a:ln w="76200">
            <a:solidFill>
              <a:srgbClr val="5DBACA"/>
            </a:solidFill>
            <a:round/>
            <a:headEnd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629549" y="1333500"/>
            <a:ext cx="372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9. </a:t>
            </a:r>
            <a:r>
              <a:rPr lang="en-GB" dirty="0" err="1" smtClean="0"/>
              <a:t>ND</a:t>
            </a:r>
            <a:r>
              <a:rPr lang="en-GB" dirty="0" smtClean="0"/>
              <a:t> ‘Sludge’ Employees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819832" y="1358900"/>
            <a:ext cx="463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10. Sustainability and progression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</a:t>
            </a:r>
            <a:r>
              <a:rPr lang="en-GB" sz="3600" dirty="0" smtClean="0"/>
              <a:t>pplication, interview , initial training and probationary period</a:t>
            </a:r>
            <a:endParaRPr lang="en-GB" sz="3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75" y="1625599"/>
            <a:ext cx="4937125" cy="4318001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400" dirty="0" smtClean="0"/>
              <a:t>In all stages flexibility </a:t>
            </a:r>
            <a:r>
              <a:rPr lang="en-GB" sz="2400" dirty="0" smtClean="0"/>
              <a:t>of environment</a:t>
            </a:r>
            <a:r>
              <a:rPr lang="en-GB" sz="2400" dirty="0" smtClean="0"/>
              <a:t> ,flexibility </a:t>
            </a:r>
            <a:r>
              <a:rPr lang="en-GB" sz="2400" dirty="0" smtClean="0"/>
              <a:t>of thought, approach and </a:t>
            </a:r>
            <a:r>
              <a:rPr lang="en-GB" sz="2400" dirty="0" smtClean="0"/>
              <a:t>mindset is required. </a:t>
            </a:r>
            <a:endParaRPr lang="en-GB" sz="2400" dirty="0" smtClean="0"/>
          </a:p>
          <a:p>
            <a:pPr>
              <a:lnSpc>
                <a:spcPct val="140000"/>
              </a:lnSpc>
            </a:pPr>
            <a:r>
              <a:rPr lang="en-GB" sz="2400" dirty="0" smtClean="0"/>
              <a:t>With too much rigidity the Neurodiverse  are unlikely to flourish</a:t>
            </a:r>
            <a:endParaRPr lang="en-GB" sz="1800" dirty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4373941"/>
            <a:ext cx="4016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b="0" dirty="0" err="1">
                <a:sym typeface="Wingdings" pitchFamily="-106" charset="2"/>
              </a:rPr>
              <a:t></a:t>
            </a:r>
            <a:r>
              <a:rPr lang="en-GB" sz="3200" dirty="0" err="1" smtClean="0">
                <a:sym typeface="Wingdings" pitchFamily="-106" charset="2"/>
              </a:rPr>
              <a:t></a:t>
            </a:r>
            <a:endParaRPr lang="en-GB" sz="3200" dirty="0" smtClean="0">
              <a:sym typeface="Wingdings" pitchFamily="-106" charset="2"/>
            </a:endParaRPr>
          </a:p>
          <a:p>
            <a:pPr algn="ctr"/>
            <a:r>
              <a:rPr lang="en-GB" sz="3200" dirty="0" err="1" smtClean="0">
                <a:sym typeface="Wingdings" pitchFamily="-106" charset="2"/>
              </a:rPr>
              <a:t></a:t>
            </a:r>
            <a:r>
              <a:rPr lang="en-GB" sz="3200" b="0" dirty="0" err="1">
                <a:sym typeface="Wingdings" pitchFamily="-106" charset="2"/>
              </a:rPr>
              <a:t></a:t>
            </a:r>
            <a:r>
              <a:rPr lang="en-GB" sz="3200" b="0" dirty="0" err="1" smtClean="0">
                <a:sym typeface="Wingdings" pitchFamily="-106" charset="2"/>
              </a:rPr>
              <a:t></a:t>
            </a:r>
            <a:r>
              <a:rPr lang="en-GB" sz="3200" b="0" dirty="0" smtClean="0">
                <a:sym typeface="Wingdings" pitchFamily="-106" charset="2"/>
              </a:rPr>
              <a:t> </a:t>
            </a:r>
            <a:r>
              <a:rPr lang="en-GB" sz="3200" b="0" dirty="0" err="1" smtClean="0">
                <a:sym typeface="Wingdings" pitchFamily="-106" charset="2"/>
              </a:rPr>
              <a:t></a:t>
            </a:r>
            <a:r>
              <a:rPr lang="en-GB" sz="3200" b="0" dirty="0" err="1">
                <a:sym typeface="Wingdings" pitchFamily="-106" charset="2"/>
              </a:rPr>
              <a:t></a:t>
            </a:r>
            <a:endParaRPr lang="en-GB" sz="5400" b="0" dirty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7610475" y="47132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GB" b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/>
          <a:srcRect l="1765" t="1794" r="1765" b="1794"/>
          <a:stretch>
            <a:fillRect/>
          </a:stretch>
        </p:blipFill>
        <p:spPr bwMode="auto">
          <a:xfrm>
            <a:off x="892175" y="1420813"/>
            <a:ext cx="2447925" cy="240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9075" y="204788"/>
            <a:ext cx="6945313" cy="1296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Understanding N/D:  The </a:t>
            </a:r>
            <a:r>
              <a:rPr lang="en-GB" dirty="0"/>
              <a:t>Brain’s Cognitive Functions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4514" y="2133600"/>
            <a:ext cx="4843462" cy="32543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-111" charset="2"/>
              <a:buNone/>
            </a:pPr>
            <a:r>
              <a:rPr lang="en-GB" sz="1800" dirty="0" smtClean="0">
                <a:ea typeface="ＭＳ Ｐゴシック" pitchFamily="-111" charset="-128"/>
                <a:cs typeface="ＭＳ Ｐゴシック" pitchFamily="-111" charset="-128"/>
              </a:rPr>
              <a:t>Include:</a:t>
            </a:r>
            <a:endParaRPr lang="en-GB" sz="1800" dirty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Char char="§"/>
            </a:pPr>
            <a:r>
              <a:rPr lang="en-GB" sz="2000" dirty="0">
                <a:ea typeface="ＭＳ Ｐゴシック" pitchFamily="-111" charset="-128"/>
                <a:cs typeface="ＭＳ Ｐゴシック" pitchFamily="-111" charset="-128"/>
              </a:rPr>
              <a:t>Receiving information 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None/>
            </a:pPr>
            <a:r>
              <a:rPr lang="en-GB" sz="2000" dirty="0">
                <a:ea typeface="ＭＳ Ｐゴシック" pitchFamily="-111" charset="-128"/>
                <a:cs typeface="ＭＳ Ｐゴシック" pitchFamily="-111" charset="-128"/>
              </a:rPr>
              <a:t>	through the senses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Char char="§"/>
            </a:pPr>
            <a:r>
              <a:rPr lang="en-GB" sz="2000" dirty="0">
                <a:ea typeface="ＭＳ Ｐゴシック" pitchFamily="-111" charset="-128"/>
                <a:cs typeface="ＭＳ Ｐゴシック" pitchFamily="-111" charset="-128"/>
              </a:rPr>
              <a:t>Holding information in memory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Char char="§"/>
            </a:pPr>
            <a:r>
              <a:rPr lang="en-GB" sz="2000" dirty="0" smtClean="0">
                <a:ea typeface="ＭＳ Ｐゴシック" pitchFamily="-111" charset="-128"/>
                <a:cs typeface="ＭＳ Ｐゴシック" pitchFamily="-111" charset="-128"/>
              </a:rPr>
              <a:t>Recall</a:t>
            </a:r>
            <a:endParaRPr lang="en-GB" sz="2000" dirty="0"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Char char="§"/>
            </a:pPr>
            <a:r>
              <a:rPr lang="en-GB" sz="2000" dirty="0">
                <a:ea typeface="ＭＳ Ｐゴシック" pitchFamily="-111" charset="-128"/>
                <a:cs typeface="ＭＳ Ｐゴシック" pitchFamily="-111" charset="-128"/>
              </a:rPr>
              <a:t>Analysing and processing</a:t>
            </a:r>
          </a:p>
          <a:p>
            <a:pPr eaLnBrk="1" hangingPunct="1">
              <a:lnSpc>
                <a:spcPct val="120000"/>
              </a:lnSpc>
              <a:buClr>
                <a:srgbClr val="333399"/>
              </a:buClr>
              <a:buFont typeface="Wingdings" pitchFamily="-111" charset="2"/>
              <a:buChar char="§"/>
            </a:pPr>
            <a:r>
              <a:rPr lang="en-GB" sz="2000" dirty="0">
                <a:ea typeface="ＭＳ Ｐゴシック" pitchFamily="-111" charset="-128"/>
                <a:cs typeface="ＭＳ Ｐゴシック" pitchFamily="-111" charset="-128"/>
              </a:rPr>
              <a:t>Delivering </a:t>
            </a:r>
            <a:r>
              <a:rPr lang="en-GB" sz="2000" dirty="0" smtClean="0">
                <a:ea typeface="ＭＳ Ｐゴシック" pitchFamily="-111" charset="-128"/>
                <a:cs typeface="ＭＳ Ｐゴシック" pitchFamily="-111" charset="-128"/>
              </a:rPr>
              <a:t>information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334688" y="5694015"/>
            <a:ext cx="7883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GB" sz="2000" dirty="0" smtClean="0">
                <a:latin typeface="+mj-lt"/>
              </a:rPr>
              <a:t>Neurodiverse </a:t>
            </a:r>
            <a:r>
              <a:rPr lang="en-GB" sz="2000" dirty="0">
                <a:latin typeface="+mj-lt"/>
              </a:rPr>
              <a:t>thinkers process information </a:t>
            </a:r>
            <a:r>
              <a:rPr lang="en-GB" sz="2000" dirty="0" smtClean="0">
                <a:latin typeface="+mj-lt"/>
              </a:rPr>
              <a:t>differently . </a:t>
            </a:r>
            <a:endParaRPr lang="en-GB" sz="2000" dirty="0">
              <a:latin typeface="+mj-lt"/>
            </a:endParaRPr>
          </a:p>
        </p:txBody>
      </p:sp>
      <p:pic>
        <p:nvPicPr>
          <p:cNvPr id="19461" name="Picture 14" descr="1357h002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133600"/>
            <a:ext cx="3352800" cy="32099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17500"/>
            <a:ext cx="8432800" cy="2031999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Triad </a:t>
            </a: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responsibility</a:t>
            </a:r>
            <a:b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en-US" dirty="0">
              <a:solidFill>
                <a:srgbClr val="0000FF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4000" y="2349500"/>
            <a:ext cx="8432800" cy="3705226"/>
          </a:xfrm>
        </p:spPr>
        <p:txBody>
          <a:bodyPr/>
          <a:lstStyle/>
          <a:p>
            <a:pPr lvl="1">
              <a:spcBef>
                <a:spcPts val="1368"/>
              </a:spcBef>
            </a:pPr>
            <a:r>
              <a:rPr lang="en-US" sz="2800" dirty="0" smtClean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Organisation –policy and process</a:t>
            </a:r>
          </a:p>
          <a:p>
            <a:pPr lvl="1">
              <a:spcBef>
                <a:spcPts val="1368"/>
              </a:spcBef>
            </a:pP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Individual – self awareness ownership </a:t>
            </a:r>
          </a:p>
          <a:p>
            <a:pPr lvl="1">
              <a:spcBef>
                <a:spcPts val="1368"/>
              </a:spcBef>
            </a:pPr>
            <a:r>
              <a:rPr lang="en-US" sz="28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Line Manager and Colleagues </a:t>
            </a:r>
            <a:r>
              <a:rPr lang="en-US" sz="2800" dirty="0" smtClean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responsibility</a:t>
            </a:r>
          </a:p>
          <a:p>
            <a:pPr lvl="1">
              <a:spcBef>
                <a:spcPts val="1368"/>
              </a:spcBef>
              <a:buNone/>
            </a:pPr>
            <a:endParaRPr lang="en-US" sz="2800" dirty="0" smtClean="0">
              <a:solidFill>
                <a:srgbClr val="00408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 algn="ctr">
              <a:spcBef>
                <a:spcPts val="1368"/>
              </a:spcBef>
              <a:buNone/>
            </a:pP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Government needs to support</a:t>
            </a: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 the </a:t>
            </a: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alignment </a:t>
            </a:r>
            <a:b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of the triad if is to flourish</a:t>
            </a:r>
            <a:br>
              <a:rPr lang="en-US" dirty="0" smtClean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</a:br>
            <a:endParaRPr lang="en-US" dirty="0" smtClean="0">
              <a:solidFill>
                <a:srgbClr val="0000FF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spcBef>
                <a:spcPts val="1368"/>
              </a:spcBef>
            </a:pPr>
            <a:endParaRPr lang="en-US" sz="3200" dirty="0" smtClean="0">
              <a:solidFill>
                <a:srgbClr val="00408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2400" dirty="0" smtClean="0">
              <a:solidFill>
                <a:srgbClr val="00408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endParaRPr lang="en-US" sz="2400" dirty="0" smtClean="0">
              <a:solidFill>
                <a:srgbClr val="00408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AutoShape 2"/>
          <p:cNvSpPr>
            <a:spLocks noChangeArrowheads="1"/>
          </p:cNvSpPr>
          <p:nvPr/>
        </p:nvSpPr>
        <p:spPr bwMode="auto">
          <a:xfrm flipV="1">
            <a:off x="2641600" y="1828800"/>
            <a:ext cx="3860800" cy="1006475"/>
          </a:xfrm>
          <a:custGeom>
            <a:avLst/>
            <a:gdLst>
              <a:gd name="G0" fmla="+- 4327 0 0"/>
              <a:gd name="G1" fmla="+- 21600 0 4327"/>
              <a:gd name="G2" fmla="*/ 4327 1 2"/>
              <a:gd name="G3" fmla="+- 21600 0 G2"/>
              <a:gd name="G4" fmla="+/ 4327 21600 2"/>
              <a:gd name="G5" fmla="+/ G1 0 2"/>
              <a:gd name="G6" fmla="*/ 21600 21600 4327"/>
              <a:gd name="G7" fmla="*/ G6 1 2"/>
              <a:gd name="G8" fmla="+- 21600 0 G7"/>
              <a:gd name="G9" fmla="*/ 21600 1 2"/>
              <a:gd name="G10" fmla="+- 4327 0 G9"/>
              <a:gd name="G11" fmla="?: G10 G8 0"/>
              <a:gd name="G12" fmla="?: G10 G7 21600"/>
              <a:gd name="T0" fmla="*/ 19436 w 21600"/>
              <a:gd name="T1" fmla="*/ 10800 h 21600"/>
              <a:gd name="T2" fmla="*/ 10800 w 21600"/>
              <a:gd name="T3" fmla="*/ 21600 h 21600"/>
              <a:gd name="T4" fmla="*/ 2164 w 21600"/>
              <a:gd name="T5" fmla="*/ 10800 h 21600"/>
              <a:gd name="T6" fmla="*/ 10800 w 21600"/>
              <a:gd name="T7" fmla="*/ 0 h 21600"/>
              <a:gd name="T8" fmla="*/ 3964 w 21600"/>
              <a:gd name="T9" fmla="*/ 3964 h 21600"/>
              <a:gd name="T10" fmla="*/ 17636 w 21600"/>
              <a:gd name="T11" fmla="*/ 176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327" y="21600"/>
                </a:lnTo>
                <a:lnTo>
                  <a:pt x="17273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5E5E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0" rIns="0" anchor="ctr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Esteem: reframe job </a:t>
            </a:r>
            <a:endParaRPr lang="en-GB" sz="2000" b="0" dirty="0" smtClean="0">
              <a:solidFill>
                <a:srgbClr val="000080"/>
              </a:solidFill>
              <a:latin typeface="Arial" pitchFamily="-106" charset="0"/>
            </a:endParaRPr>
          </a:p>
          <a:p>
            <a:pPr algn="ctr"/>
            <a:r>
              <a:rPr lang="en-GB" sz="2000" b="0" dirty="0" smtClean="0">
                <a:solidFill>
                  <a:srgbClr val="000080"/>
                </a:solidFill>
                <a:latin typeface="Arial" pitchFamily="-106" charset="0"/>
              </a:rPr>
              <a:t>Descriptions, adapt </a:t>
            </a:r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appraisal and promotion</a:t>
            </a:r>
          </a:p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 </a:t>
            </a:r>
            <a:r>
              <a:rPr lang="en-GB" sz="2000" b="0" dirty="0" smtClean="0">
                <a:solidFill>
                  <a:srgbClr val="000080"/>
                </a:solidFill>
                <a:latin typeface="Arial" pitchFamily="-106" charset="0"/>
              </a:rPr>
              <a:t>paths</a:t>
            </a:r>
            <a:endParaRPr lang="en-GB" sz="2000" b="0" dirty="0">
              <a:solidFill>
                <a:srgbClr val="000080"/>
              </a:solidFill>
              <a:latin typeface="Arial" pitchFamily="-106" charset="0"/>
            </a:endParaRPr>
          </a:p>
        </p:txBody>
      </p:sp>
      <p:sp>
        <p:nvSpPr>
          <p:cNvPr id="264195" name="AutoShape 3"/>
          <p:cNvSpPr>
            <a:spLocks noChangeArrowheads="1"/>
          </p:cNvSpPr>
          <p:nvPr/>
        </p:nvSpPr>
        <p:spPr bwMode="auto">
          <a:xfrm flipV="1">
            <a:off x="1801813" y="2830513"/>
            <a:ext cx="5527675" cy="1098550"/>
          </a:xfrm>
          <a:custGeom>
            <a:avLst/>
            <a:gdLst>
              <a:gd name="G0" fmla="+- 3269 0 0"/>
              <a:gd name="G1" fmla="+- 21600 0 3269"/>
              <a:gd name="G2" fmla="*/ 3269 1 2"/>
              <a:gd name="G3" fmla="+- 21600 0 G2"/>
              <a:gd name="G4" fmla="+/ 3269 21600 2"/>
              <a:gd name="G5" fmla="+/ G1 0 2"/>
              <a:gd name="G6" fmla="*/ 21600 21600 3269"/>
              <a:gd name="G7" fmla="*/ G6 1 2"/>
              <a:gd name="G8" fmla="+- 21600 0 G7"/>
              <a:gd name="G9" fmla="*/ 21600 1 2"/>
              <a:gd name="G10" fmla="+- 3269 0 G9"/>
              <a:gd name="G11" fmla="?: G10 G8 0"/>
              <a:gd name="G12" fmla="?: G10 G7 21600"/>
              <a:gd name="T0" fmla="*/ 19965 w 21600"/>
              <a:gd name="T1" fmla="*/ 10800 h 21600"/>
              <a:gd name="T2" fmla="*/ 10800 w 21600"/>
              <a:gd name="T3" fmla="*/ 21600 h 21600"/>
              <a:gd name="T4" fmla="*/ 1635 w 21600"/>
              <a:gd name="T5" fmla="*/ 10800 h 21600"/>
              <a:gd name="T6" fmla="*/ 10800 w 21600"/>
              <a:gd name="T7" fmla="*/ 0 h 21600"/>
              <a:gd name="T8" fmla="*/ 3435 w 21600"/>
              <a:gd name="T9" fmla="*/ 3435 h 21600"/>
              <a:gd name="T10" fmla="*/ 18165 w 21600"/>
              <a:gd name="T11" fmla="*/ 181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269" y="21600"/>
                </a:lnTo>
                <a:lnTo>
                  <a:pt x="1833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FF7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rIns="0" anchor="ctr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Belongingness: </a:t>
            </a:r>
          </a:p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 Create better understanding across a whole organisation.</a:t>
            </a:r>
          </a:p>
        </p:txBody>
      </p:sp>
      <p:sp>
        <p:nvSpPr>
          <p:cNvPr id="264196" name="AutoShape 4"/>
          <p:cNvSpPr>
            <a:spLocks noChangeArrowheads="1"/>
          </p:cNvSpPr>
          <p:nvPr/>
        </p:nvSpPr>
        <p:spPr bwMode="auto">
          <a:xfrm flipV="1">
            <a:off x="1058863" y="3962400"/>
            <a:ext cx="7024687" cy="1008063"/>
          </a:xfrm>
          <a:custGeom>
            <a:avLst/>
            <a:gdLst>
              <a:gd name="G0" fmla="+- 2361 0 0"/>
              <a:gd name="G1" fmla="+- 21600 0 2361"/>
              <a:gd name="G2" fmla="*/ 2361 1 2"/>
              <a:gd name="G3" fmla="+- 21600 0 G2"/>
              <a:gd name="G4" fmla="+/ 2361 21600 2"/>
              <a:gd name="G5" fmla="+/ G1 0 2"/>
              <a:gd name="G6" fmla="*/ 21600 21600 2361"/>
              <a:gd name="G7" fmla="*/ G6 1 2"/>
              <a:gd name="G8" fmla="+- 21600 0 G7"/>
              <a:gd name="G9" fmla="*/ 21600 1 2"/>
              <a:gd name="G10" fmla="+- 2361 0 G9"/>
              <a:gd name="G11" fmla="?: G10 G8 0"/>
              <a:gd name="G12" fmla="?: G10 G7 21600"/>
              <a:gd name="T0" fmla="*/ 20419 w 21600"/>
              <a:gd name="T1" fmla="*/ 10800 h 21600"/>
              <a:gd name="T2" fmla="*/ 10800 w 21600"/>
              <a:gd name="T3" fmla="*/ 21600 h 21600"/>
              <a:gd name="T4" fmla="*/ 1181 w 21600"/>
              <a:gd name="T5" fmla="*/ 10800 h 21600"/>
              <a:gd name="T6" fmla="*/ 10800 w 21600"/>
              <a:gd name="T7" fmla="*/ 0 h 21600"/>
              <a:gd name="T8" fmla="*/ 2981 w 21600"/>
              <a:gd name="T9" fmla="*/ 2981 h 21600"/>
              <a:gd name="T10" fmla="*/ 18619 w 21600"/>
              <a:gd name="T11" fmla="*/ 1861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61" y="21600"/>
                </a:lnTo>
                <a:lnTo>
                  <a:pt x="1923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0" rIns="0" anchor="ctr" anchorCtr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Safety: Reframing understanding of what a safe environment means to different individuals</a:t>
            </a:r>
          </a:p>
        </p:txBody>
      </p:sp>
      <p:sp>
        <p:nvSpPr>
          <p:cNvPr id="264197" name="AutoShape 5"/>
          <p:cNvSpPr>
            <a:spLocks noChangeArrowheads="1"/>
          </p:cNvSpPr>
          <p:nvPr/>
        </p:nvSpPr>
        <p:spPr bwMode="auto">
          <a:xfrm flipV="1">
            <a:off x="311150" y="4953000"/>
            <a:ext cx="8521700" cy="1006475"/>
          </a:xfrm>
          <a:custGeom>
            <a:avLst/>
            <a:gdLst>
              <a:gd name="G0" fmla="+- 1929 0 0"/>
              <a:gd name="G1" fmla="+- 21600 0 1929"/>
              <a:gd name="G2" fmla="*/ 1929 1 2"/>
              <a:gd name="G3" fmla="+- 21600 0 G2"/>
              <a:gd name="G4" fmla="+/ 1929 21600 2"/>
              <a:gd name="G5" fmla="+/ G1 0 2"/>
              <a:gd name="G6" fmla="*/ 21600 21600 1929"/>
              <a:gd name="G7" fmla="*/ G6 1 2"/>
              <a:gd name="G8" fmla="+- 21600 0 G7"/>
              <a:gd name="G9" fmla="*/ 21600 1 2"/>
              <a:gd name="G10" fmla="+- 1929 0 G9"/>
              <a:gd name="G11" fmla="?: G10 G8 0"/>
              <a:gd name="G12" fmla="?: G10 G7 21600"/>
              <a:gd name="T0" fmla="*/ 20635 w 21600"/>
              <a:gd name="T1" fmla="*/ 10800 h 21600"/>
              <a:gd name="T2" fmla="*/ 10800 w 21600"/>
              <a:gd name="T3" fmla="*/ 21600 h 21600"/>
              <a:gd name="T4" fmla="*/ 965 w 21600"/>
              <a:gd name="T5" fmla="*/ 10800 h 21600"/>
              <a:gd name="T6" fmla="*/ 10800 w 21600"/>
              <a:gd name="T7" fmla="*/ 0 h 21600"/>
              <a:gd name="T8" fmla="*/ 2765 w 21600"/>
              <a:gd name="T9" fmla="*/ 2765 h 21600"/>
              <a:gd name="T10" fmla="*/ 18835 w 21600"/>
              <a:gd name="T11" fmla="*/ 188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29" y="21600"/>
                </a:lnTo>
                <a:lnTo>
                  <a:pt x="1967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anchor="ctr" anchorCtr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rgbClr val="000080"/>
                </a:solidFill>
                <a:latin typeface="Arial" pitchFamily="-106" charset="0"/>
              </a:rPr>
              <a:t>Physiological: Taking account of individual physical needs</a:t>
            </a:r>
          </a:p>
        </p:txBody>
      </p:sp>
      <p:sp>
        <p:nvSpPr>
          <p:cNvPr id="264198" name="AutoShape 6"/>
          <p:cNvSpPr>
            <a:spLocks noChangeArrowheads="1"/>
          </p:cNvSpPr>
          <p:nvPr/>
        </p:nvSpPr>
        <p:spPr bwMode="auto">
          <a:xfrm>
            <a:off x="3416300" y="304800"/>
            <a:ext cx="2309813" cy="1541463"/>
          </a:xfrm>
          <a:prstGeom prst="triangle">
            <a:avLst>
              <a:gd name="adj" fmla="val 50000"/>
            </a:avLst>
          </a:prstGeom>
          <a:solidFill>
            <a:srgbClr val="CCCCD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rIns="0" anchor="b" anchorCtr="1">
            <a:prstTxWarp prst="textNoShape">
              <a:avLst/>
            </a:prstTxWarp>
          </a:bodyPr>
          <a:lstStyle/>
          <a:p>
            <a:pPr algn="ctr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Self </a:t>
            </a:r>
            <a:endParaRPr lang="en-GB" sz="2000" b="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chemeClr val="accent3">
                    <a:alpha val="43000"/>
                  </a:schemeClr>
                </a:outerShdw>
              </a:effectLst>
              <a:latin typeface="Arial" pitchFamily="-106" charset="0"/>
            </a:endParaRPr>
          </a:p>
          <a:p>
            <a:pPr algn="ctr"/>
            <a:r>
              <a:rPr lang="en-GB" sz="200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A</a:t>
            </a: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ctualisation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: </a:t>
            </a:r>
            <a:endParaRPr lang="en-GB" sz="2000" b="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chemeClr val="accent3">
                    <a:alpha val="43000"/>
                  </a:schemeClr>
                </a:outerShdw>
              </a:effectLst>
              <a:latin typeface="Arial" pitchFamily="-106" charset="0"/>
            </a:endParaRPr>
          </a:p>
          <a:p>
            <a:pPr algn="ctr"/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opportunity</a:t>
            </a:r>
            <a:endParaRPr lang="en-GB" sz="2000" b="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chemeClr val="accent3">
                    <a:alpha val="43000"/>
                  </a:schemeClr>
                </a:outerShdw>
              </a:effectLst>
              <a:latin typeface="Arial" pitchFamily="-106" charset="0"/>
            </a:endParaRPr>
          </a:p>
          <a:p>
            <a:pPr algn="ctr"/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and</a:t>
            </a: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 </a:t>
            </a:r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fulfilment</a:t>
            </a:r>
          </a:p>
          <a:p>
            <a:pPr algn="ctr"/>
            <a:r>
              <a:rPr lang="en-GB" sz="2000" b="0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 at</a:t>
            </a:r>
            <a:r>
              <a:rPr lang="en-GB" sz="2000" b="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3">
                      <a:alpha val="43000"/>
                    </a:schemeClr>
                  </a:outerShdw>
                </a:effectLst>
                <a:latin typeface="Arial" pitchFamily="-106" charset="0"/>
              </a:rPr>
              <a:t> all levels.</a:t>
            </a:r>
            <a:endParaRPr lang="en-GB" sz="1800" b="0" dirty="0"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schemeClr val="accent3">
                    <a:alpha val="43000"/>
                  </a:schemeClr>
                </a:outerShdw>
              </a:effectLst>
              <a:latin typeface="Arial" pitchFamily="-106" charset="0"/>
            </a:endParaRP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542925" y="6175375"/>
            <a:ext cx="38011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0" dirty="0" smtClean="0">
                <a:solidFill>
                  <a:srgbClr val="000080"/>
                </a:solidFill>
              </a:rPr>
              <a:t>My </a:t>
            </a:r>
            <a:r>
              <a:rPr lang="en-GB" sz="1600" b="0" dirty="0">
                <a:solidFill>
                  <a:srgbClr val="000080"/>
                </a:solidFill>
              </a:rPr>
              <a:t>Hierarchy of Neurodiverse </a:t>
            </a:r>
            <a:r>
              <a:rPr lang="en-GB" sz="1600" b="0" dirty="0" smtClean="0">
                <a:solidFill>
                  <a:srgbClr val="000080"/>
                </a:solidFill>
              </a:rPr>
              <a:t>Needs</a:t>
            </a:r>
            <a:endParaRPr lang="en-GB" sz="1600" b="0" dirty="0">
              <a:solidFill>
                <a:srgbClr val="000080"/>
              </a:solidFill>
            </a:endParaRPr>
          </a:p>
        </p:txBody>
      </p:sp>
      <p:sp>
        <p:nvSpPr>
          <p:cNvPr id="264200" name="Rectangle 8"/>
          <p:cNvSpPr>
            <a:spLocks noGrp="1" noChangeArrowheads="1"/>
          </p:cNvSpPr>
          <p:nvPr>
            <p:ph type="title"/>
          </p:nvPr>
        </p:nvSpPr>
        <p:spPr>
          <a:xfrm>
            <a:off x="177800" y="163513"/>
            <a:ext cx="2463800" cy="1385887"/>
          </a:xfrm>
        </p:spPr>
        <p:txBody>
          <a:bodyPr/>
          <a:lstStyle/>
          <a:p>
            <a:r>
              <a:rPr lang="en-GB" sz="2400" dirty="0" smtClean="0"/>
              <a:t>Positive  </a:t>
            </a:r>
            <a:br>
              <a:rPr lang="en-GB" sz="2400" dirty="0" smtClean="0"/>
            </a:br>
            <a:r>
              <a:rPr lang="en-GB" sz="2400" dirty="0"/>
              <a:t>success may mean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4" grpId="0" animBg="1" autoUpdateAnimBg="0"/>
      <p:bldP spid="264195" grpId="0" animBg="1" autoUpdateAnimBg="0"/>
      <p:bldP spid="264196" grpId="0" animBg="1" autoUpdateAnimBg="0"/>
      <p:bldP spid="26419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77813"/>
            <a:ext cx="8509000" cy="1143000"/>
          </a:xfrm>
        </p:spPr>
        <p:txBody>
          <a:bodyPr/>
          <a:lstStyle/>
          <a:p>
            <a:r>
              <a:rPr lang="en-GB" sz="3600" dirty="0" smtClean="0"/>
              <a:t>Disability: alienation of  the vulnerable N/D community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2300" y="1714500"/>
            <a:ext cx="8064500" cy="44291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smtClean="0"/>
              <a:t>Outside the community and subsequent alienation and sometimes withdrawal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An individual direction of focus emerges - dependency family/state, legality, self medication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Challenges with all relationships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Divergent skill development occurs </a:t>
            </a:r>
          </a:p>
          <a:p>
            <a:pPr>
              <a:spcAft>
                <a:spcPts val="1200"/>
              </a:spcAft>
              <a:buNone/>
            </a:pPr>
            <a:r>
              <a:rPr lang="en-GB" sz="2400" dirty="0" smtClean="0"/>
              <a:t>    or unfulfilled individuals evolve unemployment , ‘job hoppers’ or undervalued ‘sludge employees’</a:t>
            </a:r>
          </a:p>
          <a:p>
            <a:pPr>
              <a:spcAft>
                <a:spcPts val="1200"/>
              </a:spcAft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425" y="503237"/>
            <a:ext cx="8510588" cy="5843588"/>
            <a:chOff x="0" y="317"/>
            <a:chExt cx="6240" cy="3681"/>
          </a:xfrm>
        </p:grpSpPr>
        <p:pic>
          <p:nvPicPr>
            <p:cNvPr id="23142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8" y="1166"/>
              <a:ext cx="2463" cy="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31428" name="Text Box 4"/>
            <p:cNvSpPr txBox="1">
              <a:spLocks noChangeArrowheads="1"/>
            </p:cNvSpPr>
            <p:nvPr/>
          </p:nvSpPr>
          <p:spPr bwMode="auto">
            <a:xfrm>
              <a:off x="2288" y="317"/>
              <a:ext cx="1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Dignity of difference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29" name="Text Box 5"/>
            <p:cNvSpPr txBox="1">
              <a:spLocks noChangeArrowheads="1"/>
            </p:cNvSpPr>
            <p:nvPr/>
          </p:nvSpPr>
          <p:spPr bwMode="auto">
            <a:xfrm>
              <a:off x="4123" y="625"/>
              <a:ext cx="1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Routes for disclosure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0" name="Text Box 6"/>
            <p:cNvSpPr txBox="1">
              <a:spLocks noChangeArrowheads="1"/>
            </p:cNvSpPr>
            <p:nvPr/>
          </p:nvSpPr>
          <p:spPr bwMode="auto">
            <a:xfrm>
              <a:off x="4576" y="1292"/>
              <a:ext cx="166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An educated employer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1" name="Text Box 7"/>
            <p:cNvSpPr txBox="1">
              <a:spLocks noChangeArrowheads="1"/>
            </p:cNvSpPr>
            <p:nvPr/>
          </p:nvSpPr>
          <p:spPr bwMode="auto">
            <a:xfrm>
              <a:off x="4791" y="1877"/>
              <a:ext cx="1449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Informed managers and colleagues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2" name="Text Box 8"/>
            <p:cNvSpPr txBox="1">
              <a:spLocks noChangeArrowheads="1"/>
            </p:cNvSpPr>
            <p:nvPr/>
          </p:nvSpPr>
          <p:spPr bwMode="auto">
            <a:xfrm>
              <a:off x="4576" y="2764"/>
              <a:ext cx="166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Flexible recruitment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3" name="Text Box 9"/>
            <p:cNvSpPr txBox="1">
              <a:spLocks noChangeArrowheads="1"/>
            </p:cNvSpPr>
            <p:nvPr/>
          </p:nvSpPr>
          <p:spPr bwMode="auto">
            <a:xfrm>
              <a:off x="3306" y="3257"/>
              <a:ext cx="1663" cy="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Negotiated adjustments during interview and assessment process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4" name="Text Box 10"/>
            <p:cNvSpPr txBox="1">
              <a:spLocks noChangeArrowheads="1"/>
            </p:cNvSpPr>
            <p:nvPr/>
          </p:nvSpPr>
          <p:spPr bwMode="auto">
            <a:xfrm>
              <a:off x="1263" y="3418"/>
              <a:ext cx="166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Extended probationary periods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5" name="Text Box 11"/>
            <p:cNvSpPr txBox="1">
              <a:spLocks noChangeArrowheads="1"/>
            </p:cNvSpPr>
            <p:nvPr/>
          </p:nvSpPr>
          <p:spPr bwMode="auto">
            <a:xfrm>
              <a:off x="223" y="2800"/>
              <a:ext cx="1664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 smtClean="0">
                  <a:effectLst/>
                  <a:latin typeface="Arial" charset="0"/>
                </a:rPr>
                <a:t>Job carving /job flexibility </a:t>
              </a:r>
              <a:endParaRPr lang="en-GB" sz="1800" dirty="0">
                <a:effectLst/>
                <a:latin typeface="Arial" charset="0"/>
              </a:endParaRPr>
            </a:p>
          </p:txBody>
        </p:sp>
        <p:sp>
          <p:nvSpPr>
            <p:cNvPr id="231436" name="Text Box 12"/>
            <p:cNvSpPr txBox="1">
              <a:spLocks noChangeArrowheads="1"/>
            </p:cNvSpPr>
            <p:nvPr/>
          </p:nvSpPr>
          <p:spPr bwMode="auto">
            <a:xfrm>
              <a:off x="0" y="1793"/>
              <a:ext cx="1226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>
                  <a:effectLst/>
                  <a:latin typeface="Arial" charset="0"/>
                </a:rPr>
                <a:t>Written materials in dyslexia - friendly style</a:t>
              </a:r>
            </a:p>
          </p:txBody>
        </p:sp>
        <p:sp>
          <p:nvSpPr>
            <p:cNvPr id="231437" name="Text Box 13"/>
            <p:cNvSpPr txBox="1">
              <a:spLocks noChangeArrowheads="1"/>
            </p:cNvSpPr>
            <p:nvPr/>
          </p:nvSpPr>
          <p:spPr bwMode="auto">
            <a:xfrm>
              <a:off x="0" y="1327"/>
              <a:ext cx="1664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>
                  <a:effectLst/>
                  <a:latin typeface="Arial" charset="0"/>
                </a:rPr>
                <a:t>Easily accessible assessment</a:t>
              </a:r>
            </a:p>
          </p:txBody>
        </p:sp>
        <p:sp>
          <p:nvSpPr>
            <p:cNvPr id="231438" name="Text Box 14"/>
            <p:cNvSpPr txBox="1">
              <a:spLocks noChangeArrowheads="1"/>
            </p:cNvSpPr>
            <p:nvPr/>
          </p:nvSpPr>
          <p:spPr bwMode="auto">
            <a:xfrm>
              <a:off x="854" y="710"/>
              <a:ext cx="1263" cy="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40403" tIns="34208" rIns="40403" bIns="34208" anchor="ctr" anchorCtr="1">
              <a:prstTxWarp prst="textNoShape">
                <a:avLst/>
              </a:prstTxWarp>
              <a:spAutoFit/>
            </a:bodyPr>
            <a:lstStyle/>
            <a:p>
              <a:pPr algn="ctr" defTabSz="684213" eaLnBrk="0" hangingPunct="0"/>
              <a:r>
                <a:rPr lang="en-GB" sz="1800" dirty="0">
                  <a:effectLst/>
                  <a:latin typeface="Arial" charset="0"/>
                </a:rPr>
                <a:t>Flexible working hours</a:t>
              </a:r>
            </a:p>
          </p:txBody>
        </p:sp>
        <p:sp>
          <p:nvSpPr>
            <p:cNvPr id="231439" name="Line 15"/>
            <p:cNvSpPr>
              <a:spLocks noChangeShapeType="1"/>
            </p:cNvSpPr>
            <p:nvPr/>
          </p:nvSpPr>
          <p:spPr bwMode="auto">
            <a:xfrm flipH="1">
              <a:off x="1077" y="2160"/>
              <a:ext cx="557" cy="0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0" name="Line 16"/>
            <p:cNvSpPr>
              <a:spLocks noChangeShapeType="1"/>
            </p:cNvSpPr>
            <p:nvPr/>
          </p:nvSpPr>
          <p:spPr bwMode="auto">
            <a:xfrm flipH="1">
              <a:off x="1411" y="2537"/>
              <a:ext cx="372" cy="240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1" name="Line 17"/>
            <p:cNvSpPr>
              <a:spLocks noChangeShapeType="1"/>
            </p:cNvSpPr>
            <p:nvPr/>
          </p:nvSpPr>
          <p:spPr bwMode="auto">
            <a:xfrm flipH="1">
              <a:off x="2191" y="2949"/>
              <a:ext cx="223" cy="411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2" name="Line 18"/>
            <p:cNvSpPr>
              <a:spLocks noChangeShapeType="1"/>
            </p:cNvSpPr>
            <p:nvPr/>
          </p:nvSpPr>
          <p:spPr bwMode="auto">
            <a:xfrm flipH="1" flipV="1">
              <a:off x="1337" y="1543"/>
              <a:ext cx="372" cy="68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3" name="Line 19"/>
            <p:cNvSpPr>
              <a:spLocks noChangeShapeType="1"/>
            </p:cNvSpPr>
            <p:nvPr/>
          </p:nvSpPr>
          <p:spPr bwMode="auto">
            <a:xfrm>
              <a:off x="3751" y="2983"/>
              <a:ext cx="260" cy="308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4" name="Line 20"/>
            <p:cNvSpPr>
              <a:spLocks noChangeShapeType="1"/>
            </p:cNvSpPr>
            <p:nvPr/>
          </p:nvSpPr>
          <p:spPr bwMode="auto">
            <a:xfrm>
              <a:off x="4271" y="2537"/>
              <a:ext cx="409" cy="206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5" name="Line 21"/>
            <p:cNvSpPr>
              <a:spLocks noChangeShapeType="1"/>
            </p:cNvSpPr>
            <p:nvPr/>
          </p:nvSpPr>
          <p:spPr bwMode="auto">
            <a:xfrm>
              <a:off x="4569" y="2160"/>
              <a:ext cx="520" cy="0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6" name="Line 22"/>
            <p:cNvSpPr>
              <a:spLocks noChangeShapeType="1"/>
            </p:cNvSpPr>
            <p:nvPr/>
          </p:nvSpPr>
          <p:spPr bwMode="auto">
            <a:xfrm flipV="1">
              <a:off x="4494" y="1577"/>
              <a:ext cx="446" cy="206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7" name="Line 23"/>
            <p:cNvSpPr>
              <a:spLocks noChangeShapeType="1"/>
            </p:cNvSpPr>
            <p:nvPr/>
          </p:nvSpPr>
          <p:spPr bwMode="auto">
            <a:xfrm flipV="1">
              <a:off x="4011" y="960"/>
              <a:ext cx="335" cy="274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8" name="Line 24"/>
            <p:cNvSpPr>
              <a:spLocks noChangeShapeType="1"/>
            </p:cNvSpPr>
            <p:nvPr/>
          </p:nvSpPr>
          <p:spPr bwMode="auto">
            <a:xfrm flipV="1">
              <a:off x="3120" y="686"/>
              <a:ext cx="0" cy="343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49" name="Line 25"/>
            <p:cNvSpPr>
              <a:spLocks noChangeShapeType="1"/>
            </p:cNvSpPr>
            <p:nvPr/>
          </p:nvSpPr>
          <p:spPr bwMode="auto">
            <a:xfrm flipH="1" flipV="1">
              <a:off x="1931" y="960"/>
              <a:ext cx="335" cy="171"/>
            </a:xfrm>
            <a:prstGeom prst="line">
              <a:avLst/>
            </a:prstGeom>
            <a:noFill/>
            <a:ln w="76200">
              <a:solidFill>
                <a:srgbClr val="5DBACA"/>
              </a:solidFill>
              <a:round/>
              <a:headEnd/>
              <a:tailEnd type="stealth" w="med" len="lg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atue layout">
  <a:themeElements>
    <a:clrScheme name="">
      <a:dk1>
        <a:srgbClr val="004080"/>
      </a:dk1>
      <a:lt1>
        <a:srgbClr val="E6F5FF"/>
      </a:lt1>
      <a:dk2>
        <a:srgbClr val="000080"/>
      </a:dk2>
      <a:lt2>
        <a:srgbClr val="FFFFFF"/>
      </a:lt2>
      <a:accent1>
        <a:srgbClr val="5089A8"/>
      </a:accent1>
      <a:accent2>
        <a:srgbClr val="BBC6DB"/>
      </a:accent2>
      <a:accent3>
        <a:srgbClr val="F0F9FF"/>
      </a:accent3>
      <a:accent4>
        <a:srgbClr val="00356C"/>
      </a:accent4>
      <a:accent5>
        <a:srgbClr val="B3C4D1"/>
      </a:accent5>
      <a:accent6>
        <a:srgbClr val="A9B3C6"/>
      </a:accent6>
      <a:hlink>
        <a:srgbClr val="0000FF"/>
      </a:hlink>
      <a:folHlink>
        <a:srgbClr val="6666FF"/>
      </a:folHlink>
    </a:clrScheme>
    <a:fontScheme name="statue layou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9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pitchFamily="96" charset="0"/>
          </a:defRPr>
        </a:defPPr>
      </a:lstStyle>
    </a:lnDef>
  </a:objectDefaults>
  <a:extraClrSchemeLst>
    <a:extraClrScheme>
      <a:clrScheme name="statue layout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7200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BCA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ue layout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3300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ADA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2A3B54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CAFB3"/>
        </a:accent5>
        <a:accent6>
          <a:srgbClr val="016E76"/>
        </a:accent6>
        <a:hlink>
          <a:srgbClr val="00CCFF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222268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ABABB9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ue layout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Neurodiversity FCO 2012.ppt</Template>
  <TotalTime>14331</TotalTime>
  <Words>527</Words>
  <Application>Microsoft Macintosh PowerPoint</Application>
  <PresentationFormat>On-screen Show (4:3)</PresentationFormat>
  <Paragraphs>93</Paragraphs>
  <Slides>13</Slides>
  <Notes>6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statue layout</vt:lpstr>
      <vt:lpstr>Westminster Achieve Ability Commission inquiry into recruitment practice for dyslexic and  neurodivergent  people.  Opening doors to  employment .</vt:lpstr>
      <vt:lpstr>Aim:</vt:lpstr>
      <vt:lpstr>Slide 3</vt:lpstr>
      <vt:lpstr>Application, interview , initial training and probationary period</vt:lpstr>
      <vt:lpstr> Understanding N/D:  The Brain’s Cognitive Functions</vt:lpstr>
      <vt:lpstr>The Triad of responsibility </vt:lpstr>
      <vt:lpstr>Positive   success may mean</vt:lpstr>
      <vt:lpstr>Disability: alienation of  the vulnerable N/D community</vt:lpstr>
      <vt:lpstr>Slide 9</vt:lpstr>
      <vt:lpstr>The Whole Organisation Approach</vt:lpstr>
      <vt:lpstr>Deploying Neurodiverse talent is not about</vt:lpstr>
      <vt:lpstr>When in a working environment </vt:lpstr>
      <vt:lpstr>Jo Todd  jotodd@ndagency.co.uk</vt:lpstr>
    </vt:vector>
  </TitlesOfParts>
  <Company>Key 4 Learning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Tips</dc:title>
  <dc:creator>Richard Todd</dc:creator>
  <cp:lastModifiedBy>Jo Todd</cp:lastModifiedBy>
  <cp:revision>142</cp:revision>
  <cp:lastPrinted>2016-03-02T19:40:33Z</cp:lastPrinted>
  <dcterms:created xsi:type="dcterms:W3CDTF">2017-03-16T10:28:03Z</dcterms:created>
  <dcterms:modified xsi:type="dcterms:W3CDTF">2017-03-19T21:05:45Z</dcterms:modified>
</cp:coreProperties>
</file>