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4" r:id="rId3"/>
    <p:sldId id="256" r:id="rId4"/>
    <p:sldId id="266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1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0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2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3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4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0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E9F4-0052-5047-8E9D-4C4090B9F199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F554C-8CF1-4548-B186-CFC4A6ABE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5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12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Difficulties as a Barrier to Employment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AchieveAbility</a:t>
            </a:r>
            <a:r>
              <a:rPr lang="en-US" sz="3600" dirty="0" smtClean="0"/>
              <a:t> </a:t>
            </a:r>
            <a:r>
              <a:rPr lang="en-US" sz="3600" smtClean="0"/>
              <a:t>Commission 20/03/2017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124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Kim Brown Dyslexia/Dyspraxia Specialist for TfL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91150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MA, BSc(</a:t>
            </a:r>
            <a:r>
              <a:rPr lang="en-US" dirty="0" err="1"/>
              <a:t>Hons</a:t>
            </a:r>
            <a:r>
              <a:rPr lang="en-US" dirty="0"/>
              <a:t>), </a:t>
            </a:r>
            <a:r>
              <a:rPr lang="en-US" dirty="0" err="1"/>
              <a:t>Pg</a:t>
            </a:r>
            <a:r>
              <a:rPr lang="en-US" dirty="0"/>
              <a:t> Dip, </a:t>
            </a:r>
            <a:r>
              <a:rPr lang="en-US" dirty="0" smtClean="0"/>
              <a:t>PGCE</a:t>
            </a:r>
            <a:endParaRPr lang="en-GB" dirty="0"/>
          </a:p>
          <a:p>
            <a:pPr lvl="0" fontAlgn="base"/>
            <a:r>
              <a:rPr lang="en-GB" dirty="0" smtClean="0"/>
              <a:t>licenced </a:t>
            </a:r>
            <a:r>
              <a:rPr lang="en-GB" dirty="0"/>
              <a:t>to practice </a:t>
            </a:r>
            <a:r>
              <a:rPr lang="en-GB" dirty="0" smtClean="0"/>
              <a:t>by the BDA </a:t>
            </a:r>
            <a:r>
              <a:rPr lang="en-GB" dirty="0"/>
              <a:t>16/APC11081  </a:t>
            </a:r>
          </a:p>
          <a:p>
            <a:pPr lvl="0" fontAlgn="base"/>
            <a:r>
              <a:rPr lang="en-GB" dirty="0" smtClean="0"/>
              <a:t>Trained BDA </a:t>
            </a:r>
            <a:r>
              <a:rPr lang="en-GB" dirty="0"/>
              <a:t>‘workplace assessor’ </a:t>
            </a:r>
          </a:p>
        </p:txBody>
      </p:sp>
    </p:spTree>
    <p:extLst>
      <p:ext uri="{BB962C8B-B14F-4D97-AF65-F5344CB8AC3E}">
        <p14:creationId xmlns:p14="http://schemas.microsoft.com/office/powerpoint/2010/main" val="11320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135"/>
            <a:ext cx="9144000" cy="7817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Recruitment tests: </a:t>
            </a:r>
          </a:p>
          <a:p>
            <a:endParaRPr lang="en-GB" sz="3200" dirty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 smtClean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 smtClean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 smtClean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/>
          </a:p>
          <a:p>
            <a:pPr marL="457200" indent="-457200">
              <a:buFont typeface="Arial"/>
              <a:buChar char="•"/>
              <a:tabLst>
                <a:tab pos="446088" algn="l"/>
              </a:tabLst>
            </a:pPr>
            <a:endParaRPr lang="en-GB" sz="32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6088" algn="l"/>
              </a:tabLst>
            </a:pPr>
            <a:r>
              <a:rPr lang="en-GB" sz="3200" dirty="0"/>
              <a:t>O</a:t>
            </a:r>
            <a:r>
              <a:rPr lang="en-GB" sz="3200" dirty="0" smtClean="0"/>
              <a:t>verly complex reading = readability </a:t>
            </a:r>
            <a:endParaRPr lang="en-GB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6088" algn="l"/>
              </a:tabLst>
            </a:pPr>
            <a:r>
              <a:rPr lang="en-GB" sz="3200" dirty="0" smtClean="0"/>
              <a:t>Too much to read </a:t>
            </a:r>
            <a:endParaRPr lang="en-GB" sz="32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446088" algn="l"/>
              </a:tabLst>
            </a:pPr>
            <a:r>
              <a:rPr lang="en-GB" sz="3200" dirty="0" smtClean="0"/>
              <a:t>It becomes a test of how well someone reads and not a test of knowledge </a:t>
            </a:r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2" name="Picture 1" descr="exa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46" y="1061511"/>
            <a:ext cx="6953819" cy="30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1049" y="1770140"/>
            <a:ext cx="79200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Half of them had failed or underperformed in a test (recruitment, promotion, redeployment, apprenticeship/graduate) because of problems with reading </a:t>
            </a:r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48 people had a reading speed of 30% + below the average (25% additional time ?)</a:t>
            </a:r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All 50 had below average reading comprehension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115645" y="909538"/>
            <a:ext cx="6112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My last 50 workplace assessments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34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 MP3s of people reading </a:t>
            </a:r>
            <a:r>
              <a:rPr lang="en-GB" smtClean="0"/>
              <a:t>workplace tests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414" y="5192647"/>
            <a:ext cx="4613896" cy="9541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“ I use my smartphone to work out word meanings”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4362" y="100193"/>
            <a:ext cx="6385127" cy="13962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“ what’s my </a:t>
            </a:r>
            <a:r>
              <a:rPr lang="en-US" sz="2800" b="1" i="1" dirty="0"/>
              <a:t>usual manner of </a:t>
            </a:r>
            <a:r>
              <a:rPr lang="en-US" sz="2800" b="1" i="1" dirty="0" smtClean="0"/>
              <a:t>working ? “</a:t>
            </a: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    “ I avoid reading ! “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79429" y="2900666"/>
            <a:ext cx="535509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“ I get someone else to read it and interpret it for me “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66473" y="3854773"/>
            <a:ext cx="530397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“ I use my tablet and Apps to read everything out loud to me” </a:t>
            </a:r>
            <a:endParaRPr lang="en-US" sz="2800" b="1" dirty="0"/>
          </a:p>
        </p:txBody>
      </p:sp>
      <p:pic>
        <p:nvPicPr>
          <p:cNvPr id="11" name="Picture 10" descr="AA0538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" y="100193"/>
            <a:ext cx="2340864" cy="3413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56978" y="1496404"/>
            <a:ext cx="4802511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“ I read really slowly and carefully and reread it several times”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73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311" y="130345"/>
            <a:ext cx="351857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 smtClean="0"/>
              <a:t>Take away most of the reading </a:t>
            </a:r>
            <a:endParaRPr lang="en-GB" sz="2800" b="1" dirty="0"/>
          </a:p>
        </p:txBody>
      </p:sp>
      <p:pic>
        <p:nvPicPr>
          <p:cNvPr id="8" name="Picture 7" descr="rbsm2_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47" y="2410238"/>
            <a:ext cx="2301240" cy="34290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4148047" y="130345"/>
            <a:ext cx="4995953" cy="256504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Who decided 25</a:t>
            </a:r>
            <a:r>
              <a:rPr lang="en-US" sz="2400" b="1" dirty="0">
                <a:solidFill>
                  <a:srgbClr val="000000"/>
                </a:solidFill>
              </a:rPr>
              <a:t>% extra </a:t>
            </a:r>
            <a:r>
              <a:rPr lang="en-US" sz="2400" b="1" dirty="0" smtClean="0">
                <a:solidFill>
                  <a:srgbClr val="000000"/>
                </a:solidFill>
              </a:rPr>
              <a:t>time was enough anyway ? And having a reader doesn’t always help !!! </a:t>
            </a:r>
            <a:endParaRPr lang="en-US" sz="2400" b="1" dirty="0">
              <a:solidFill>
                <a:srgbClr val="000000"/>
              </a:solidFill>
            </a:endParaRPr>
          </a:p>
          <a:p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21" y="2410238"/>
            <a:ext cx="406222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800" b="1" dirty="0" smtClean="0"/>
              <a:t>Use different ways of giving information: </a:t>
            </a:r>
            <a:r>
              <a:rPr lang="en-GB" sz="2800" b="1" smtClean="0"/>
              <a:t>video, images</a:t>
            </a:r>
            <a:r>
              <a:rPr lang="en-GB" sz="2800" b="1" dirty="0" smtClean="0"/>
              <a:t>, charts, diagrams, role play, follow readability guidelines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727" y="1080328"/>
            <a:ext cx="357006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Read everything to everyone taking the test ? 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1" y="5553708"/>
            <a:ext cx="5093104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An oral language modifier( JCQ </a:t>
            </a:r>
            <a:r>
              <a:rPr lang="en-US" sz="2800" b="1" dirty="0" err="1" smtClean="0"/>
              <a:t>regs</a:t>
            </a:r>
            <a:r>
              <a:rPr lang="en-US" sz="2800" b="1" dirty="0" smtClean="0"/>
              <a:t>) = rephrasing and prompts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820" y="5042118"/>
            <a:ext cx="3876581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Make readable and give out reading materials before the test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834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135"/>
            <a:ext cx="9144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b="1" dirty="0" smtClean="0"/>
          </a:p>
          <a:p>
            <a:pPr algn="ctr"/>
            <a:r>
              <a:rPr lang="en-GB" sz="3200" b="1" dirty="0" smtClean="0"/>
              <a:t>Recruitment tests: </a:t>
            </a:r>
          </a:p>
          <a:p>
            <a:pPr>
              <a:tabLst>
                <a:tab pos="446088" algn="l"/>
              </a:tabLst>
            </a:pPr>
            <a:endParaRPr lang="en-GB" sz="3200" dirty="0"/>
          </a:p>
          <a:p>
            <a:pPr>
              <a:tabLst>
                <a:tab pos="446088" algn="l"/>
              </a:tabLst>
            </a:pPr>
            <a:r>
              <a:rPr lang="en-GB" sz="3200" dirty="0" smtClean="0"/>
              <a:t> ..generally test how well someone reads rather than whether they have the knowledge and skills required for the job </a:t>
            </a:r>
            <a:r>
              <a:rPr lang="mr-IN" sz="3200" dirty="0" smtClean="0"/>
              <a:t>……</a:t>
            </a:r>
            <a:r>
              <a:rPr lang="en-GB" sz="3200" dirty="0" smtClean="0"/>
              <a:t> </a:t>
            </a:r>
          </a:p>
          <a:p>
            <a:endParaRPr lang="en-GB" sz="2800" dirty="0"/>
          </a:p>
          <a:p>
            <a:r>
              <a:rPr lang="en-GB" sz="2800" dirty="0" smtClean="0"/>
              <a:t> 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491020" y="3676852"/>
            <a:ext cx="63642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We need creative workplace adjustments </a:t>
            </a:r>
            <a:endParaRPr lang="en-US" sz="2800" b="1" dirty="0" smtClean="0"/>
          </a:p>
          <a:p>
            <a:r>
              <a:rPr lang="en-US" sz="2800" b="1" dirty="0" smtClean="0"/>
              <a:t>to </a:t>
            </a:r>
            <a:r>
              <a:rPr lang="en-US" sz="2800" b="1" dirty="0"/>
              <a:t>accommodate reading differences </a:t>
            </a:r>
          </a:p>
        </p:txBody>
      </p:sp>
    </p:spTree>
    <p:extLst>
      <p:ext uri="{BB962C8B-B14F-4D97-AF65-F5344CB8AC3E}">
        <p14:creationId xmlns:p14="http://schemas.microsoft.com/office/powerpoint/2010/main" val="19826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303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Reading Difficulties as a Barrier to Employment  AchieveAbility Commission 20/03/2017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Difficulties as a Barrier to Employment</dc:title>
  <dc:creator>Kim</dc:creator>
  <cp:lastModifiedBy>KimBrown</cp:lastModifiedBy>
  <cp:revision>57</cp:revision>
  <dcterms:created xsi:type="dcterms:W3CDTF">2017-03-18T15:57:07Z</dcterms:created>
  <dcterms:modified xsi:type="dcterms:W3CDTF">2017-06-21T12:23:12Z</dcterms:modified>
</cp:coreProperties>
</file>